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7.xml" ContentType="application/vnd.openxmlformats-officedocument.drawingml.chart+xml"/>
  <Override PartName="/ppt/notesSlides/notesSlide10.xml" ContentType="application/vnd.openxmlformats-officedocument.presentationml.notesSlide+xml"/>
  <Override PartName="/ppt/charts/chart8.xml" ContentType="application/vnd.openxmlformats-officedocument.drawingml.chart+xml"/>
  <Override PartName="/ppt/notesSlides/notesSlide11.xml" ContentType="application/vnd.openxmlformats-officedocument.presentationml.notesSlide+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330" r:id="rId2"/>
    <p:sldId id="349" r:id="rId3"/>
    <p:sldId id="352" r:id="rId4"/>
    <p:sldId id="353" r:id="rId5"/>
    <p:sldId id="346" r:id="rId6"/>
    <p:sldId id="340" r:id="rId7"/>
    <p:sldId id="360" r:id="rId8"/>
    <p:sldId id="350" r:id="rId9"/>
    <p:sldId id="357" r:id="rId10"/>
    <p:sldId id="359" r:id="rId11"/>
    <p:sldId id="361" r:id="rId12"/>
  </p:sldIdLst>
  <p:sldSz cx="9144000" cy="6858000" type="screen4x3"/>
  <p:notesSz cx="7010400" cy="92964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598" autoAdjust="0"/>
    <p:restoredTop sz="86532" autoAdjust="0"/>
  </p:normalViewPr>
  <p:slideViewPr>
    <p:cSldViewPr>
      <p:cViewPr>
        <p:scale>
          <a:sx n="80" d="100"/>
          <a:sy n="80" d="100"/>
        </p:scale>
        <p:origin x="-1542" y="-846"/>
      </p:cViewPr>
      <p:guideLst>
        <p:guide orient="horz" pos="2160"/>
        <p:guide pos="2880"/>
      </p:guideLst>
    </p:cSldViewPr>
  </p:slideViewPr>
  <p:notesTextViewPr>
    <p:cViewPr>
      <p:scale>
        <a:sx n="1" d="1"/>
        <a:sy n="1" d="1"/>
      </p:scale>
      <p:origin x="0" y="0"/>
    </p:cViewPr>
  </p:notesTextViewPr>
  <p:notesViewPr>
    <p:cSldViewPr>
      <p:cViewPr varScale="1">
        <p:scale>
          <a:sx n="62" d="100"/>
          <a:sy n="62" d="100"/>
        </p:scale>
        <p:origin x="-2578" y="-82"/>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oleObject" Target="file:///\\Mcminimydc\RedirectedFolders\JRegimbal\VML%20Project\FY%202014\Local%20revenue%20and%20spending%20trends.xlsx"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jmastrandea\Documents\Powerpoint\New%20folder\5%20Year%20Dat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jmastrandea\Documents\Powerpoint\New%20folder\5%20Year%20Data.xlsx"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barChart>
        <c:barDir val="col"/>
        <c:grouping val="clustered"/>
        <c:varyColors val="0"/>
        <c:ser>
          <c:idx val="0"/>
          <c:order val="0"/>
          <c:tx>
            <c:strRef>
              <c:f>Sheet1!$B$1</c:f>
              <c:strCache>
                <c:ptCount val="1"/>
                <c:pt idx="0">
                  <c:v>Projected</c:v>
                </c:pt>
              </c:strCache>
            </c:strRef>
          </c:tx>
          <c:invertIfNegative val="0"/>
          <c:cat>
            <c:strRef>
              <c:f>Sheet1!$A$2:$A$11</c:f>
              <c:strCache>
                <c:ptCount val="10"/>
                <c:pt idx="0">
                  <c:v>2010-11</c:v>
                </c:pt>
                <c:pt idx="1">
                  <c:v>2011-12</c:v>
                </c:pt>
                <c:pt idx="2">
                  <c:v>2012-13</c:v>
                </c:pt>
                <c:pt idx="3">
                  <c:v>2013-14</c:v>
                </c:pt>
                <c:pt idx="4">
                  <c:v>2014-15</c:v>
                </c:pt>
                <c:pt idx="5">
                  <c:v>2015-16</c:v>
                </c:pt>
                <c:pt idx="6">
                  <c:v>2016-17</c:v>
                </c:pt>
                <c:pt idx="7">
                  <c:v>2017-18</c:v>
                </c:pt>
                <c:pt idx="8">
                  <c:v>2018-19</c:v>
                </c:pt>
                <c:pt idx="9">
                  <c:v>2019-20</c:v>
                </c:pt>
              </c:strCache>
            </c:strRef>
          </c:cat>
          <c:val>
            <c:numRef>
              <c:f>Sheet1!$B$2:$B$11</c:f>
              <c:numCache>
                <c:formatCode>General</c:formatCode>
                <c:ptCount val="10"/>
                <c:pt idx="0">
                  <c:v>12722</c:v>
                </c:pt>
                <c:pt idx="1">
                  <c:v>13081</c:v>
                </c:pt>
                <c:pt idx="2">
                  <c:v>12963</c:v>
                </c:pt>
                <c:pt idx="3">
                  <c:v>13166</c:v>
                </c:pt>
                <c:pt idx="4">
                  <c:v>13200</c:v>
                </c:pt>
                <c:pt idx="5">
                  <c:v>13511</c:v>
                </c:pt>
                <c:pt idx="6">
                  <c:v>13709</c:v>
                </c:pt>
                <c:pt idx="7">
                  <c:v>13874</c:v>
                </c:pt>
                <c:pt idx="8">
                  <c:v>13946</c:v>
                </c:pt>
                <c:pt idx="9">
                  <c:v>14066</c:v>
                </c:pt>
              </c:numCache>
            </c:numRef>
          </c:val>
        </c:ser>
        <c:ser>
          <c:idx val="1"/>
          <c:order val="1"/>
          <c:tx>
            <c:strRef>
              <c:f>Sheet1!$C$1</c:f>
              <c:strCache>
                <c:ptCount val="1"/>
                <c:pt idx="0">
                  <c:v>Actual</c:v>
                </c:pt>
              </c:strCache>
            </c:strRef>
          </c:tx>
          <c:invertIfNegative val="0"/>
          <c:cat>
            <c:strRef>
              <c:f>Sheet1!$A$2:$A$11</c:f>
              <c:strCache>
                <c:ptCount val="10"/>
                <c:pt idx="0">
                  <c:v>2010-11</c:v>
                </c:pt>
                <c:pt idx="1">
                  <c:v>2011-12</c:v>
                </c:pt>
                <c:pt idx="2">
                  <c:v>2012-13</c:v>
                </c:pt>
                <c:pt idx="3">
                  <c:v>2013-14</c:v>
                </c:pt>
                <c:pt idx="4">
                  <c:v>2014-15</c:v>
                </c:pt>
                <c:pt idx="5">
                  <c:v>2015-16</c:v>
                </c:pt>
                <c:pt idx="6">
                  <c:v>2016-17</c:v>
                </c:pt>
                <c:pt idx="7">
                  <c:v>2017-18</c:v>
                </c:pt>
                <c:pt idx="8">
                  <c:v>2018-19</c:v>
                </c:pt>
                <c:pt idx="9">
                  <c:v>2019-20</c:v>
                </c:pt>
              </c:strCache>
            </c:strRef>
          </c:cat>
          <c:val>
            <c:numRef>
              <c:f>Sheet1!$C$2:$C$11</c:f>
              <c:numCache>
                <c:formatCode>General</c:formatCode>
                <c:ptCount val="10"/>
                <c:pt idx="0">
                  <c:v>12914</c:v>
                </c:pt>
                <c:pt idx="1">
                  <c:v>12798</c:v>
                </c:pt>
                <c:pt idx="2">
                  <c:v>12985</c:v>
                </c:pt>
                <c:pt idx="3">
                  <c:v>13075</c:v>
                </c:pt>
                <c:pt idx="4">
                  <c:v>13322</c:v>
                </c:pt>
              </c:numCache>
            </c:numRef>
          </c:val>
        </c:ser>
        <c:dLbls>
          <c:showLegendKey val="0"/>
          <c:showVal val="0"/>
          <c:showCatName val="0"/>
          <c:showSerName val="0"/>
          <c:showPercent val="0"/>
          <c:showBubbleSize val="0"/>
        </c:dLbls>
        <c:gapWidth val="150"/>
        <c:axId val="100856192"/>
        <c:axId val="100857728"/>
      </c:barChart>
      <c:catAx>
        <c:axId val="100856192"/>
        <c:scaling>
          <c:orientation val="minMax"/>
        </c:scaling>
        <c:delete val="0"/>
        <c:axPos val="b"/>
        <c:majorTickMark val="out"/>
        <c:minorTickMark val="none"/>
        <c:tickLblPos val="nextTo"/>
        <c:crossAx val="100857728"/>
        <c:crosses val="autoZero"/>
        <c:auto val="1"/>
        <c:lblAlgn val="ctr"/>
        <c:lblOffset val="100"/>
        <c:noMultiLvlLbl val="0"/>
      </c:catAx>
      <c:valAx>
        <c:axId val="100857728"/>
        <c:scaling>
          <c:orientation val="minMax"/>
          <c:max val="14000"/>
          <c:min val="12250"/>
        </c:scaling>
        <c:delete val="0"/>
        <c:axPos val="l"/>
        <c:majorGridlines/>
        <c:numFmt formatCode="#,##0" sourceLinked="0"/>
        <c:majorTickMark val="out"/>
        <c:minorTickMark val="none"/>
        <c:tickLblPos val="nextTo"/>
        <c:crossAx val="100856192"/>
        <c:crosses val="autoZero"/>
        <c:crossBetween val="between"/>
        <c:majorUnit val="500"/>
        <c:minorUnit val="40"/>
      </c:valAx>
    </c:plotArea>
    <c:legend>
      <c:legendPos val="b"/>
      <c:layout>
        <c:manualLayout>
          <c:xMode val="edge"/>
          <c:yMode val="edge"/>
          <c:x val="0.35229294254884808"/>
          <c:y val="0.90334445173519973"/>
          <c:w val="0.28924115388354232"/>
          <c:h val="6.4248140857392833E-2"/>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barChart>
        <c:barDir val="col"/>
        <c:grouping val="clustered"/>
        <c:varyColors val="0"/>
        <c:ser>
          <c:idx val="0"/>
          <c:order val="0"/>
          <c:tx>
            <c:strRef>
              <c:f>Sheet1!$B$1</c:f>
              <c:strCache>
                <c:ptCount val="1"/>
                <c:pt idx="0">
                  <c:v>F/R Students</c:v>
                </c:pt>
              </c:strCache>
            </c:strRef>
          </c:tx>
          <c:invertIfNegative val="0"/>
          <c:cat>
            <c:strRef>
              <c:f>Sheet1!$A$2:$A$6</c:f>
              <c:strCache>
                <c:ptCount val="5"/>
                <c:pt idx="0">
                  <c:v>FY11</c:v>
                </c:pt>
                <c:pt idx="1">
                  <c:v>FY12</c:v>
                </c:pt>
                <c:pt idx="2">
                  <c:v>FY13</c:v>
                </c:pt>
                <c:pt idx="3">
                  <c:v>FY14</c:v>
                </c:pt>
                <c:pt idx="4">
                  <c:v>FY15</c:v>
                </c:pt>
              </c:strCache>
            </c:strRef>
          </c:cat>
          <c:val>
            <c:numRef>
              <c:f>Sheet1!$B$2:$B$6</c:f>
              <c:numCache>
                <c:formatCode>General</c:formatCode>
                <c:ptCount val="5"/>
                <c:pt idx="0">
                  <c:v>2837</c:v>
                </c:pt>
                <c:pt idx="1">
                  <c:v>3259</c:v>
                </c:pt>
                <c:pt idx="2">
                  <c:v>3465</c:v>
                </c:pt>
                <c:pt idx="3">
                  <c:v>3598</c:v>
                </c:pt>
                <c:pt idx="4">
                  <c:v>3647</c:v>
                </c:pt>
              </c:numCache>
            </c:numRef>
          </c:val>
        </c:ser>
        <c:dLbls>
          <c:showLegendKey val="0"/>
          <c:showVal val="0"/>
          <c:showCatName val="0"/>
          <c:showSerName val="0"/>
          <c:showPercent val="0"/>
          <c:showBubbleSize val="0"/>
        </c:dLbls>
        <c:gapWidth val="150"/>
        <c:axId val="155525504"/>
        <c:axId val="155527040"/>
      </c:barChart>
      <c:catAx>
        <c:axId val="155525504"/>
        <c:scaling>
          <c:orientation val="minMax"/>
        </c:scaling>
        <c:delete val="0"/>
        <c:axPos val="b"/>
        <c:numFmt formatCode="General" sourceLinked="0"/>
        <c:majorTickMark val="out"/>
        <c:minorTickMark val="none"/>
        <c:tickLblPos val="nextTo"/>
        <c:crossAx val="155527040"/>
        <c:crosses val="autoZero"/>
        <c:auto val="1"/>
        <c:lblAlgn val="ctr"/>
        <c:lblOffset val="100"/>
        <c:noMultiLvlLbl val="0"/>
      </c:catAx>
      <c:valAx>
        <c:axId val="155527040"/>
        <c:scaling>
          <c:orientation val="minMax"/>
          <c:max val="4000"/>
          <c:min val="2500"/>
        </c:scaling>
        <c:delete val="0"/>
        <c:axPos val="l"/>
        <c:majorGridlines/>
        <c:numFmt formatCode="#,##0" sourceLinked="0"/>
        <c:majorTickMark val="out"/>
        <c:minorTickMark val="none"/>
        <c:tickLblPos val="nextTo"/>
        <c:crossAx val="155525504"/>
        <c:crosses val="autoZero"/>
        <c:crossBetween val="between"/>
      </c:valAx>
    </c:plotArea>
    <c:legend>
      <c:legendPos val="b"/>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manualLayout>
          <c:layoutTarget val="inner"/>
          <c:xMode val="edge"/>
          <c:yMode val="edge"/>
          <c:x val="0.10060331000291631"/>
          <c:y val="2.9381079203334878E-2"/>
          <c:w val="0.88396459123165161"/>
          <c:h val="0.78028350316504558"/>
        </c:manualLayout>
      </c:layout>
      <c:barChart>
        <c:barDir val="col"/>
        <c:grouping val="clustered"/>
        <c:varyColors val="0"/>
        <c:ser>
          <c:idx val="0"/>
          <c:order val="0"/>
          <c:tx>
            <c:strRef>
              <c:f>Sheet1!$B$1</c:f>
              <c:strCache>
                <c:ptCount val="1"/>
                <c:pt idx="0">
                  <c:v>ESOL Students</c:v>
                </c:pt>
              </c:strCache>
            </c:strRef>
          </c:tx>
          <c:spPr>
            <a:solidFill>
              <a:schemeClr val="accent2"/>
            </a:solidFill>
          </c:spPr>
          <c:invertIfNegative val="0"/>
          <c:cat>
            <c:strRef>
              <c:f>Sheet1!$A$2:$A$6</c:f>
              <c:strCache>
                <c:ptCount val="5"/>
                <c:pt idx="0">
                  <c:v>FY11</c:v>
                </c:pt>
                <c:pt idx="1">
                  <c:v>FY12</c:v>
                </c:pt>
                <c:pt idx="2">
                  <c:v>FY13</c:v>
                </c:pt>
                <c:pt idx="3">
                  <c:v>FY14</c:v>
                </c:pt>
                <c:pt idx="4">
                  <c:v>FY15</c:v>
                </c:pt>
              </c:strCache>
            </c:strRef>
          </c:cat>
          <c:val>
            <c:numRef>
              <c:f>Sheet1!$B$2:$B$6</c:f>
              <c:numCache>
                <c:formatCode>General</c:formatCode>
                <c:ptCount val="5"/>
                <c:pt idx="0">
                  <c:v>1029</c:v>
                </c:pt>
                <c:pt idx="1">
                  <c:v>1043</c:v>
                </c:pt>
                <c:pt idx="2">
                  <c:v>1053</c:v>
                </c:pt>
                <c:pt idx="3">
                  <c:v>1116</c:v>
                </c:pt>
                <c:pt idx="4">
                  <c:v>1200</c:v>
                </c:pt>
              </c:numCache>
            </c:numRef>
          </c:val>
        </c:ser>
        <c:dLbls>
          <c:showLegendKey val="0"/>
          <c:showVal val="0"/>
          <c:showCatName val="0"/>
          <c:showSerName val="0"/>
          <c:showPercent val="0"/>
          <c:showBubbleSize val="0"/>
        </c:dLbls>
        <c:gapWidth val="150"/>
        <c:axId val="155633536"/>
        <c:axId val="155635072"/>
      </c:barChart>
      <c:catAx>
        <c:axId val="155633536"/>
        <c:scaling>
          <c:orientation val="minMax"/>
        </c:scaling>
        <c:delete val="0"/>
        <c:axPos val="b"/>
        <c:numFmt formatCode="General" sourceLinked="0"/>
        <c:majorTickMark val="out"/>
        <c:minorTickMark val="none"/>
        <c:tickLblPos val="nextTo"/>
        <c:crossAx val="155635072"/>
        <c:crosses val="autoZero"/>
        <c:auto val="1"/>
        <c:lblAlgn val="ctr"/>
        <c:lblOffset val="100"/>
        <c:noMultiLvlLbl val="0"/>
      </c:catAx>
      <c:valAx>
        <c:axId val="155635072"/>
        <c:scaling>
          <c:orientation val="minMax"/>
        </c:scaling>
        <c:delete val="0"/>
        <c:axPos val="l"/>
        <c:majorGridlines/>
        <c:numFmt formatCode="#,##0" sourceLinked="0"/>
        <c:majorTickMark val="out"/>
        <c:minorTickMark val="none"/>
        <c:tickLblPos val="nextTo"/>
        <c:crossAx val="155633536"/>
        <c:crosses val="autoZero"/>
        <c:crossBetween val="between"/>
      </c:valAx>
    </c:plotArea>
    <c:legend>
      <c:legendPos val="b"/>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a:pPr>
            <a:r>
              <a:rPr lang="en-US" sz="2800" b="1" i="0" baseline="0" dirty="0" smtClean="0">
                <a:latin typeface="Calibri" pitchFamily="34" charset="0"/>
                <a:cs typeface="Calibri" pitchFamily="34" charset="0"/>
              </a:rPr>
              <a:t> </a:t>
            </a:r>
            <a:r>
              <a:rPr lang="en-US" sz="2800" dirty="0" smtClean="0">
                <a:latin typeface="Calibri" pitchFamily="34" charset="0"/>
                <a:cs typeface="Calibri" pitchFamily="34" charset="0"/>
              </a:rPr>
              <a:t> </a:t>
            </a:r>
            <a:endParaRPr lang="en-US" sz="2800" dirty="0">
              <a:latin typeface="Calibri" pitchFamily="34" charset="0"/>
              <a:cs typeface="Calibri" pitchFamily="34" charset="0"/>
            </a:endParaRPr>
          </a:p>
        </c:rich>
      </c:tx>
      <c:layout/>
      <c:overlay val="0"/>
    </c:title>
    <c:autoTitleDeleted val="0"/>
    <c:plotArea>
      <c:layout/>
      <c:barChart>
        <c:barDir val="col"/>
        <c:grouping val="clustered"/>
        <c:varyColors val="0"/>
        <c:ser>
          <c:idx val="0"/>
          <c:order val="0"/>
          <c:tx>
            <c:strRef>
              <c:f>'per pupil public ed'!$E$10</c:f>
              <c:strCache>
                <c:ptCount val="1"/>
                <c:pt idx="0">
                  <c:v>Inflation-Adjusted State Per Pupil Funding </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numRef>
              <c:f>'per pupil public ed'!$D$11:$D$20</c:f>
              <c:numCache>
                <c:formatCode>General</c:formatCode>
                <c:ptCount val="10"/>
                <c:pt idx="0">
                  <c:v>2007</c:v>
                </c:pt>
                <c:pt idx="1">
                  <c:v>2008</c:v>
                </c:pt>
                <c:pt idx="2">
                  <c:v>2009</c:v>
                </c:pt>
                <c:pt idx="3">
                  <c:v>2010</c:v>
                </c:pt>
                <c:pt idx="4">
                  <c:v>2011</c:v>
                </c:pt>
                <c:pt idx="5">
                  <c:v>2012</c:v>
                </c:pt>
                <c:pt idx="6">
                  <c:v>2013</c:v>
                </c:pt>
                <c:pt idx="7">
                  <c:v>2014</c:v>
                </c:pt>
                <c:pt idx="8">
                  <c:v>2015</c:v>
                </c:pt>
                <c:pt idx="9">
                  <c:v>2016</c:v>
                </c:pt>
              </c:numCache>
            </c:numRef>
          </c:cat>
          <c:val>
            <c:numRef>
              <c:f>'per pupil public ed'!$E$11:$E$20</c:f>
              <c:numCache>
                <c:formatCode>"$"#,##0</c:formatCode>
                <c:ptCount val="10"/>
                <c:pt idx="0">
                  <c:v>4868.424764667875</c:v>
                </c:pt>
                <c:pt idx="1">
                  <c:v>4806.6875707468016</c:v>
                </c:pt>
                <c:pt idx="2">
                  <c:v>5038.8639840000014</c:v>
                </c:pt>
                <c:pt idx="3">
                  <c:v>4719.75504</c:v>
                </c:pt>
                <c:pt idx="4">
                  <c:v>4174.8498811219224</c:v>
                </c:pt>
                <c:pt idx="5">
                  <c:v>4083.4213162758119</c:v>
                </c:pt>
                <c:pt idx="6">
                  <c:v>4241.8106360165802</c:v>
                </c:pt>
                <c:pt idx="7">
                  <c:v>4250.0929390485344</c:v>
                </c:pt>
                <c:pt idx="8">
                  <c:v>4342.188484419532</c:v>
                </c:pt>
                <c:pt idx="9">
                  <c:v>4239.5103212692202</c:v>
                </c:pt>
              </c:numCache>
            </c:numRef>
          </c:val>
        </c:ser>
        <c:dLbls>
          <c:showLegendKey val="0"/>
          <c:showVal val="1"/>
          <c:showCatName val="0"/>
          <c:showSerName val="0"/>
          <c:showPercent val="0"/>
          <c:showBubbleSize val="0"/>
        </c:dLbls>
        <c:gapWidth val="150"/>
        <c:axId val="95724288"/>
        <c:axId val="100685696"/>
      </c:barChart>
      <c:catAx>
        <c:axId val="95724288"/>
        <c:scaling>
          <c:orientation val="minMax"/>
        </c:scaling>
        <c:delete val="0"/>
        <c:axPos val="b"/>
        <c:numFmt formatCode="General" sourceLinked="1"/>
        <c:majorTickMark val="out"/>
        <c:minorTickMark val="none"/>
        <c:tickLblPos val="nextTo"/>
        <c:txPr>
          <a:bodyPr/>
          <a:lstStyle/>
          <a:p>
            <a:pPr>
              <a:defRPr b="1"/>
            </a:pPr>
            <a:endParaRPr lang="en-US"/>
          </a:p>
        </c:txPr>
        <c:crossAx val="100685696"/>
        <c:crosses val="autoZero"/>
        <c:auto val="1"/>
        <c:lblAlgn val="ctr"/>
        <c:lblOffset val="100"/>
        <c:noMultiLvlLbl val="0"/>
      </c:catAx>
      <c:valAx>
        <c:axId val="100685696"/>
        <c:scaling>
          <c:orientation val="minMax"/>
          <c:min val="4000"/>
        </c:scaling>
        <c:delete val="0"/>
        <c:axPos val="l"/>
        <c:majorGridlines/>
        <c:numFmt formatCode="&quot;$&quot;#,##0" sourceLinked="1"/>
        <c:majorTickMark val="out"/>
        <c:minorTickMark val="none"/>
        <c:tickLblPos val="nextTo"/>
        <c:txPr>
          <a:bodyPr/>
          <a:lstStyle/>
          <a:p>
            <a:pPr>
              <a:defRPr b="1"/>
            </a:pPr>
            <a:endParaRPr lang="en-US"/>
          </a:p>
        </c:txPr>
        <c:crossAx val="95724288"/>
        <c:crosses val="autoZero"/>
        <c:crossBetween val="between"/>
      </c:valAx>
    </c:plotArea>
    <c:plotVisOnly val="1"/>
    <c:dispBlanksAs val="gap"/>
    <c:showDLblsOverMax val="0"/>
  </c:chart>
  <c:txPr>
    <a:bodyPr/>
    <a:lstStyle/>
    <a:p>
      <a:pPr>
        <a:defRPr sz="1400">
          <a:latin typeface="Times New Roman" pitchFamily="18" charset="0"/>
          <a:cs typeface="Times New Roman" pitchFamily="18"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081871345029239E-2"/>
          <c:y val="3.55297157622739E-2"/>
          <c:w val="0.96783625730994149"/>
          <c:h val="0.76089544039553192"/>
        </c:manualLayout>
      </c:layout>
      <c:barChart>
        <c:barDir val="col"/>
        <c:grouping val="percentStacked"/>
        <c:varyColors val="0"/>
        <c:ser>
          <c:idx val="0"/>
          <c:order val="0"/>
          <c:tx>
            <c:strRef>
              <c:f>Sheet1!$B$1</c:f>
              <c:strCache>
                <c:ptCount val="1"/>
                <c:pt idx="0">
                  <c:v>Series 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08-09</c:v>
                </c:pt>
                <c:pt idx="1">
                  <c:v>09-10</c:v>
                </c:pt>
                <c:pt idx="2">
                  <c:v>10-11</c:v>
                </c:pt>
                <c:pt idx="3">
                  <c:v>11-12</c:v>
                </c:pt>
                <c:pt idx="4">
                  <c:v>12-13</c:v>
                </c:pt>
                <c:pt idx="5">
                  <c:v>13-14 Unaudited</c:v>
                </c:pt>
                <c:pt idx="6">
                  <c:v>14-15 Budgeted</c:v>
                </c:pt>
              </c:strCache>
            </c:strRef>
          </c:cat>
          <c:val>
            <c:numRef>
              <c:f>Sheet1!$B$2:$B$8</c:f>
              <c:numCache>
                <c:formatCode>"$"#,##0.0</c:formatCode>
                <c:ptCount val="7"/>
                <c:pt idx="0">
                  <c:v>45.8</c:v>
                </c:pt>
                <c:pt idx="1">
                  <c:v>41.4</c:v>
                </c:pt>
                <c:pt idx="2">
                  <c:v>39.9</c:v>
                </c:pt>
                <c:pt idx="3">
                  <c:v>39</c:v>
                </c:pt>
                <c:pt idx="4">
                  <c:v>42.6</c:v>
                </c:pt>
                <c:pt idx="5">
                  <c:v>43</c:v>
                </c:pt>
                <c:pt idx="6">
                  <c:v>44.4</c:v>
                </c:pt>
              </c:numCache>
            </c:numRef>
          </c:val>
        </c:ser>
        <c:ser>
          <c:idx val="1"/>
          <c:order val="1"/>
          <c:tx>
            <c:strRef>
              <c:f>Sheet1!$C$1</c:f>
              <c:strCache>
                <c:ptCount val="1"/>
                <c:pt idx="0">
                  <c:v>Series 2</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invertIfNegative val="0"/>
          <c:cat>
            <c:strRef>
              <c:f>Sheet1!$A$2:$A$8</c:f>
              <c:strCache>
                <c:ptCount val="7"/>
                <c:pt idx="0">
                  <c:v>08-09</c:v>
                </c:pt>
                <c:pt idx="1">
                  <c:v>09-10</c:v>
                </c:pt>
                <c:pt idx="2">
                  <c:v>10-11</c:v>
                </c:pt>
                <c:pt idx="3">
                  <c:v>11-12</c:v>
                </c:pt>
                <c:pt idx="4">
                  <c:v>12-13</c:v>
                </c:pt>
                <c:pt idx="5">
                  <c:v>13-14 Unaudited</c:v>
                </c:pt>
                <c:pt idx="6">
                  <c:v>14-15 Budgeted</c:v>
                </c:pt>
              </c:strCache>
            </c:strRef>
          </c:cat>
          <c:val>
            <c:numRef>
              <c:f>Sheet1!$C$2:$C$8</c:f>
              <c:numCache>
                <c:formatCode>"$"#,##0.0</c:formatCode>
                <c:ptCount val="7"/>
                <c:pt idx="0">
                  <c:v>0</c:v>
                </c:pt>
                <c:pt idx="1">
                  <c:v>4.3999999999999986</c:v>
                </c:pt>
                <c:pt idx="2">
                  <c:v>5.8999999999999986</c:v>
                </c:pt>
                <c:pt idx="3">
                  <c:v>6.7999999999999972</c:v>
                </c:pt>
                <c:pt idx="4">
                  <c:v>3.1999999999999957</c:v>
                </c:pt>
                <c:pt idx="5">
                  <c:v>2.7999999999999972</c:v>
                </c:pt>
                <c:pt idx="6">
                  <c:v>1.3999999999999986</c:v>
                </c:pt>
              </c:numCache>
            </c:numRef>
          </c:val>
        </c:ser>
        <c:dLbls>
          <c:showLegendKey val="0"/>
          <c:showVal val="0"/>
          <c:showCatName val="0"/>
          <c:showSerName val="0"/>
          <c:showPercent val="0"/>
          <c:showBubbleSize val="0"/>
        </c:dLbls>
        <c:gapWidth val="25"/>
        <c:overlap val="100"/>
        <c:axId val="242027904"/>
        <c:axId val="242029696"/>
      </c:barChart>
      <c:catAx>
        <c:axId val="242027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42029696"/>
        <c:crosses val="autoZero"/>
        <c:auto val="1"/>
        <c:lblAlgn val="ctr"/>
        <c:lblOffset val="100"/>
        <c:noMultiLvlLbl val="0"/>
      </c:catAx>
      <c:valAx>
        <c:axId val="242029696"/>
        <c:scaling>
          <c:orientation val="minMax"/>
        </c:scaling>
        <c:delete val="1"/>
        <c:axPos val="l"/>
        <c:numFmt formatCode="0%" sourceLinked="1"/>
        <c:majorTickMark val="none"/>
        <c:minorTickMark val="none"/>
        <c:tickLblPos val="nextTo"/>
        <c:crossAx val="242027904"/>
        <c:crosses val="autoZero"/>
        <c:crossBetween val="between"/>
      </c:valAx>
      <c:spPr>
        <a:noFill/>
        <a:ln>
          <a:noFill/>
        </a:ln>
        <a:effectLst/>
      </c:spPr>
    </c:plotArea>
    <c:plotVisOnly val="1"/>
    <c:dispBlanksAs val="gap"/>
    <c:showDLblsOverMax val="0"/>
  </c:chart>
  <c:spPr>
    <a:noFill/>
    <a:ln>
      <a:noFill/>
    </a:ln>
    <a:effectLst/>
  </c:spPr>
  <c:txPr>
    <a:bodyPr/>
    <a:lstStyle/>
    <a:p>
      <a:pPr>
        <a:defRPr sz="2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
          <c:y val="0"/>
          <c:w val="1"/>
          <c:h val="0.85019728783902004"/>
        </c:manualLayout>
      </c:layout>
      <c:barChart>
        <c:barDir val="col"/>
        <c:grouping val="stacked"/>
        <c:varyColors val="0"/>
        <c:ser>
          <c:idx val="0"/>
          <c:order val="0"/>
          <c:tx>
            <c:strRef>
              <c:f>Sheet1!$B$1</c:f>
              <c:strCache>
                <c:ptCount val="1"/>
                <c:pt idx="0">
                  <c:v>VRS Contribution</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Lbls>
            <c:dLblPos val="inEnd"/>
            <c:showLegendKey val="0"/>
            <c:showVal val="1"/>
            <c:showCatName val="0"/>
            <c:showSerName val="0"/>
            <c:showPercent val="0"/>
            <c:showBubbleSize val="0"/>
            <c:showLeaderLines val="0"/>
          </c:dLbls>
          <c:cat>
            <c:strRef>
              <c:f>Sheet1!$A$2:$A$5</c:f>
              <c:strCache>
                <c:ptCount val="4"/>
                <c:pt idx="0">
                  <c:v>2011-12</c:v>
                </c:pt>
                <c:pt idx="1">
                  <c:v>2012-13</c:v>
                </c:pt>
                <c:pt idx="2">
                  <c:v>2013-14</c:v>
                </c:pt>
                <c:pt idx="3">
                  <c:v>2014-15</c:v>
                </c:pt>
              </c:strCache>
            </c:strRef>
          </c:cat>
          <c:val>
            <c:numRef>
              <c:f>Sheet1!$B$2:$B$5</c:f>
              <c:numCache>
                <c:formatCode>"$"#,##0.0</c:formatCode>
                <c:ptCount val="4"/>
                <c:pt idx="0">
                  <c:v>9.6</c:v>
                </c:pt>
                <c:pt idx="1">
                  <c:v>15.1</c:v>
                </c:pt>
                <c:pt idx="2">
                  <c:v>15.3</c:v>
                </c:pt>
                <c:pt idx="3">
                  <c:v>17.600000000000001</c:v>
                </c:pt>
              </c:numCache>
            </c:numRef>
          </c:val>
        </c:ser>
        <c:dLbls>
          <c:showLegendKey val="0"/>
          <c:showVal val="0"/>
          <c:showCatName val="0"/>
          <c:showSerName val="0"/>
          <c:showPercent val="0"/>
          <c:showBubbleSize val="0"/>
        </c:dLbls>
        <c:gapWidth val="25"/>
        <c:overlap val="100"/>
        <c:axId val="242367488"/>
        <c:axId val="242373376"/>
      </c:barChart>
      <c:catAx>
        <c:axId val="242367488"/>
        <c:scaling>
          <c:orientation val="minMax"/>
        </c:scaling>
        <c:delete val="0"/>
        <c:axPos val="b"/>
        <c:majorTickMark val="out"/>
        <c:minorTickMark val="none"/>
        <c:tickLblPos val="nextTo"/>
        <c:txPr>
          <a:bodyPr/>
          <a:lstStyle/>
          <a:p>
            <a:pPr>
              <a:defRPr>
                <a:solidFill>
                  <a:schemeClr val="tx1"/>
                </a:solidFill>
                <a:effectLst/>
              </a:defRPr>
            </a:pPr>
            <a:endParaRPr lang="en-US"/>
          </a:p>
        </c:txPr>
        <c:crossAx val="242373376"/>
        <c:crosses val="autoZero"/>
        <c:auto val="1"/>
        <c:lblAlgn val="ctr"/>
        <c:lblOffset val="100"/>
        <c:tickLblSkip val="1"/>
        <c:noMultiLvlLbl val="0"/>
      </c:catAx>
      <c:valAx>
        <c:axId val="242373376"/>
        <c:scaling>
          <c:orientation val="minMax"/>
        </c:scaling>
        <c:delete val="1"/>
        <c:axPos val="l"/>
        <c:numFmt formatCode="&quot;$&quot;#,##0.0" sourceLinked="1"/>
        <c:majorTickMark val="out"/>
        <c:minorTickMark val="none"/>
        <c:tickLblPos val="nextTo"/>
        <c:crossAx val="242367488"/>
        <c:crosses val="autoZero"/>
        <c:crossBetween val="between"/>
      </c:valAx>
    </c:plotArea>
    <c:plotVisOnly val="1"/>
    <c:dispBlanksAs val="gap"/>
    <c:showDLblsOverMax val="0"/>
  </c:chart>
  <c:txPr>
    <a:bodyPr/>
    <a:lstStyle/>
    <a:p>
      <a:pPr>
        <a:defRPr sz="2800">
          <a:solidFill>
            <a:schemeClr val="bg1"/>
          </a:solidFill>
          <a:effectLst>
            <a:outerShdw blurRad="38100" dist="38100" dir="2700000" algn="tl">
              <a:srgbClr val="000000">
                <a:alpha val="43137"/>
              </a:srgbClr>
            </a:outerShdw>
          </a:effectLst>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Sheet7!$B$26</c:f>
              <c:strCache>
                <c:ptCount val="1"/>
                <c:pt idx="0">
                  <c:v>School-Based Staffing per 100 Students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Sheet7!$C$25:$K$25</c:f>
              <c:strCache>
                <c:ptCount val="9"/>
                <c:pt idx="0">
                  <c:v>Adopted 07 </c:v>
                </c:pt>
                <c:pt idx="1">
                  <c:v>Adopted 08 </c:v>
                </c:pt>
                <c:pt idx="2">
                  <c:v>Adopted 09 </c:v>
                </c:pt>
                <c:pt idx="3">
                  <c:v>Adopted 10 </c:v>
                </c:pt>
                <c:pt idx="4">
                  <c:v>Adopted 11 </c:v>
                </c:pt>
                <c:pt idx="5">
                  <c:v>Adopted 12 </c:v>
                </c:pt>
                <c:pt idx="6">
                  <c:v>Adopted 13 </c:v>
                </c:pt>
                <c:pt idx="7">
                  <c:v>Adopted 14 </c:v>
                </c:pt>
                <c:pt idx="8">
                  <c:v>Adopted 15 </c:v>
                </c:pt>
              </c:strCache>
            </c:strRef>
          </c:cat>
          <c:val>
            <c:numRef>
              <c:f>Sheet7!$C$26:$K$26</c:f>
              <c:numCache>
                <c:formatCode>0.00</c:formatCode>
                <c:ptCount val="9"/>
                <c:pt idx="0">
                  <c:v>10.586640955594829</c:v>
                </c:pt>
                <c:pt idx="1">
                  <c:v>10.596456115069513</c:v>
                </c:pt>
                <c:pt idx="2">
                  <c:v>10.607879126433113</c:v>
                </c:pt>
                <c:pt idx="3">
                  <c:v>10.432977554544026</c:v>
                </c:pt>
                <c:pt idx="4">
                  <c:v>10.043596097258789</c:v>
                </c:pt>
                <c:pt idx="5">
                  <c:v>10.442890624999995</c:v>
                </c:pt>
                <c:pt idx="6">
                  <c:v>10.506969580284943</c:v>
                </c:pt>
                <c:pt idx="7">
                  <c:v>10.666182281708098</c:v>
                </c:pt>
                <c:pt idx="8">
                  <c:v>10.498273273273265</c:v>
                </c:pt>
              </c:numCache>
            </c:numRef>
          </c:val>
        </c:ser>
        <c:dLbls>
          <c:showLegendKey val="0"/>
          <c:showVal val="0"/>
          <c:showCatName val="0"/>
          <c:showSerName val="0"/>
          <c:showPercent val="0"/>
          <c:showBubbleSize val="0"/>
        </c:dLbls>
        <c:gapWidth val="150"/>
        <c:axId val="104268928"/>
        <c:axId val="104270464"/>
      </c:barChart>
      <c:catAx>
        <c:axId val="104268928"/>
        <c:scaling>
          <c:orientation val="minMax"/>
        </c:scaling>
        <c:delete val="0"/>
        <c:axPos val="b"/>
        <c:numFmt formatCode="General" sourceLinked="0"/>
        <c:majorTickMark val="out"/>
        <c:minorTickMark val="none"/>
        <c:tickLblPos val="nextTo"/>
        <c:crossAx val="104270464"/>
        <c:crosses val="autoZero"/>
        <c:auto val="1"/>
        <c:lblAlgn val="ctr"/>
        <c:lblOffset val="100"/>
        <c:noMultiLvlLbl val="0"/>
      </c:catAx>
      <c:valAx>
        <c:axId val="104270464"/>
        <c:scaling>
          <c:orientation val="minMax"/>
        </c:scaling>
        <c:delete val="0"/>
        <c:axPos val="l"/>
        <c:majorGridlines/>
        <c:numFmt formatCode="0.00" sourceLinked="1"/>
        <c:majorTickMark val="out"/>
        <c:minorTickMark val="none"/>
        <c:tickLblPos val="nextTo"/>
        <c:crossAx val="104268928"/>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Sheet7!$B$24</c:f>
              <c:strCache>
                <c:ptCount val="1"/>
                <c:pt idx="0">
                  <c:v>Non School-Based Staffing per 100 Students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Sheet7!$C$23:$K$23</c:f>
              <c:strCache>
                <c:ptCount val="9"/>
                <c:pt idx="0">
                  <c:v>Adopted 07 </c:v>
                </c:pt>
                <c:pt idx="1">
                  <c:v>Adopted 08 </c:v>
                </c:pt>
                <c:pt idx="2">
                  <c:v>Adopted 09 </c:v>
                </c:pt>
                <c:pt idx="3">
                  <c:v>Adopted 10 </c:v>
                </c:pt>
                <c:pt idx="4">
                  <c:v>Adopted 11 </c:v>
                </c:pt>
                <c:pt idx="5">
                  <c:v>Adopted 12 </c:v>
                </c:pt>
                <c:pt idx="6">
                  <c:v>Adopted 13 </c:v>
                </c:pt>
                <c:pt idx="7">
                  <c:v>Adopted 14 </c:v>
                </c:pt>
                <c:pt idx="8">
                  <c:v>Adopted 15 </c:v>
                </c:pt>
              </c:strCache>
            </c:strRef>
          </c:cat>
          <c:val>
            <c:numRef>
              <c:f>Sheet7!$C$24:$K$24</c:f>
              <c:numCache>
                <c:formatCode>0.00</c:formatCode>
                <c:ptCount val="9"/>
                <c:pt idx="0">
                  <c:v>4.259280089988752</c:v>
                </c:pt>
                <c:pt idx="1">
                  <c:v>4.2506604755423911</c:v>
                </c:pt>
                <c:pt idx="2">
                  <c:v>4.204293352485835</c:v>
                </c:pt>
                <c:pt idx="3">
                  <c:v>4.0262125255061996</c:v>
                </c:pt>
                <c:pt idx="4">
                  <c:v>3.9565587734241916</c:v>
                </c:pt>
                <c:pt idx="5">
                  <c:v>3.9253906250000004</c:v>
                </c:pt>
                <c:pt idx="6">
                  <c:v>3.9118213323065079</c:v>
                </c:pt>
                <c:pt idx="7">
                  <c:v>3.936137667304016</c:v>
                </c:pt>
                <c:pt idx="8">
                  <c:v>3.874024024024024</c:v>
                </c:pt>
              </c:numCache>
            </c:numRef>
          </c:val>
        </c:ser>
        <c:dLbls>
          <c:showLegendKey val="0"/>
          <c:showVal val="0"/>
          <c:showCatName val="0"/>
          <c:showSerName val="0"/>
          <c:showPercent val="0"/>
          <c:showBubbleSize val="0"/>
        </c:dLbls>
        <c:gapWidth val="150"/>
        <c:axId val="100800384"/>
        <c:axId val="100801920"/>
      </c:barChart>
      <c:catAx>
        <c:axId val="100800384"/>
        <c:scaling>
          <c:orientation val="minMax"/>
        </c:scaling>
        <c:delete val="0"/>
        <c:axPos val="b"/>
        <c:numFmt formatCode="General" sourceLinked="0"/>
        <c:majorTickMark val="out"/>
        <c:minorTickMark val="none"/>
        <c:tickLblPos val="nextTo"/>
        <c:crossAx val="100801920"/>
        <c:crosses val="autoZero"/>
        <c:auto val="1"/>
        <c:lblAlgn val="ctr"/>
        <c:lblOffset val="100"/>
        <c:noMultiLvlLbl val="0"/>
      </c:catAx>
      <c:valAx>
        <c:axId val="100801920"/>
        <c:scaling>
          <c:orientation val="minMax"/>
        </c:scaling>
        <c:delete val="0"/>
        <c:axPos val="l"/>
        <c:majorGridlines/>
        <c:numFmt formatCode="0.00" sourceLinked="1"/>
        <c:majorTickMark val="out"/>
        <c:minorTickMark val="none"/>
        <c:tickLblPos val="nextTo"/>
        <c:crossAx val="100800384"/>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Sheet1!$M$6</c:f>
              <c:strCache>
                <c:ptCount val="1"/>
                <c:pt idx="0">
                  <c:v>Net   Salary</c:v>
                </c:pt>
              </c:strCache>
            </c:strRef>
          </c:tx>
          <c:invertIfNegative val="0"/>
          <c:trendline>
            <c:spPr>
              <a:ln w="25400">
                <a:solidFill>
                  <a:srgbClr val="0070C0"/>
                </a:solidFill>
                <a:prstDash val="lgDash"/>
              </a:ln>
            </c:spPr>
            <c:trendlineType val="exp"/>
            <c:dispRSqr val="0"/>
            <c:dispEq val="0"/>
          </c:trendline>
          <c:cat>
            <c:numRef>
              <c:f>Sheet1!$A$8:$A$13</c:f>
              <c:numCache>
                <c:formatCode>General</c:formatCode>
                <c:ptCount val="6"/>
                <c:pt idx="0">
                  <c:v>2009</c:v>
                </c:pt>
                <c:pt idx="1">
                  <c:v>2010</c:v>
                </c:pt>
                <c:pt idx="2">
                  <c:v>2011</c:v>
                </c:pt>
                <c:pt idx="3">
                  <c:v>2012</c:v>
                </c:pt>
                <c:pt idx="4">
                  <c:v>2013</c:v>
                </c:pt>
                <c:pt idx="5">
                  <c:v>2014</c:v>
                </c:pt>
              </c:numCache>
            </c:numRef>
          </c:cat>
          <c:val>
            <c:numRef>
              <c:f>Sheet1!$M$8:$M$13</c:f>
              <c:numCache>
                <c:formatCode>"$"#,##0</c:formatCode>
                <c:ptCount val="6"/>
                <c:pt idx="0">
                  <c:v>29210.720000000001</c:v>
                </c:pt>
                <c:pt idx="1">
                  <c:v>29210.720000000001</c:v>
                </c:pt>
                <c:pt idx="2">
                  <c:v>29997.919999999998</c:v>
                </c:pt>
                <c:pt idx="3">
                  <c:v>30550.723749999997</c:v>
                </c:pt>
                <c:pt idx="4">
                  <c:v>30674.349825000005</c:v>
                </c:pt>
                <c:pt idx="5">
                  <c:v>30405.050063250004</c:v>
                </c:pt>
              </c:numCache>
            </c:numRef>
          </c:val>
        </c:ser>
        <c:ser>
          <c:idx val="2"/>
          <c:order val="1"/>
          <c:tx>
            <c:strRef>
              <c:f>Sheet1!$O$6</c:f>
              <c:strCache>
                <c:ptCount val="1"/>
                <c:pt idx="0">
                  <c:v> Net Salary  in 2009  $s</c:v>
                </c:pt>
              </c:strCache>
            </c:strRef>
          </c:tx>
          <c:invertIfNegative val="0"/>
          <c:trendline>
            <c:spPr>
              <a:ln w="25400">
                <a:solidFill>
                  <a:srgbClr val="92D050"/>
                </a:solidFill>
                <a:prstDash val="lgDash"/>
              </a:ln>
            </c:spPr>
            <c:trendlineType val="exp"/>
            <c:dispRSqr val="0"/>
            <c:dispEq val="0"/>
          </c:trendline>
          <c:cat>
            <c:numRef>
              <c:f>Sheet1!$A$8:$A$13</c:f>
              <c:numCache>
                <c:formatCode>General</c:formatCode>
                <c:ptCount val="6"/>
                <c:pt idx="0">
                  <c:v>2009</c:v>
                </c:pt>
                <c:pt idx="1">
                  <c:v>2010</c:v>
                </c:pt>
                <c:pt idx="2">
                  <c:v>2011</c:v>
                </c:pt>
                <c:pt idx="3">
                  <c:v>2012</c:v>
                </c:pt>
                <c:pt idx="4">
                  <c:v>2013</c:v>
                </c:pt>
                <c:pt idx="5">
                  <c:v>2014</c:v>
                </c:pt>
              </c:numCache>
            </c:numRef>
          </c:cat>
          <c:val>
            <c:numRef>
              <c:f>Sheet1!$O$8:$O$13</c:f>
              <c:numCache>
                <c:formatCode>"$"#,##0</c:formatCode>
                <c:ptCount val="6"/>
                <c:pt idx="0">
                  <c:v>29210.720000000001</c:v>
                </c:pt>
                <c:pt idx="1">
                  <c:v>28463.355221863792</c:v>
                </c:pt>
                <c:pt idx="2">
                  <c:v>28761.077737384378</c:v>
                </c:pt>
                <c:pt idx="3">
                  <c:v>28458.612775445039</c:v>
                </c:pt>
                <c:pt idx="4">
                  <c:v>28125.213848792671</c:v>
                </c:pt>
                <c:pt idx="5">
                  <c:v>27444.952399599839</c:v>
                </c:pt>
              </c:numCache>
            </c:numRef>
          </c:val>
        </c:ser>
        <c:dLbls>
          <c:showLegendKey val="0"/>
          <c:showVal val="0"/>
          <c:showCatName val="0"/>
          <c:showSerName val="0"/>
          <c:showPercent val="0"/>
          <c:showBubbleSize val="0"/>
        </c:dLbls>
        <c:gapWidth val="150"/>
        <c:axId val="39545472"/>
        <c:axId val="39548032"/>
      </c:barChart>
      <c:catAx>
        <c:axId val="39545472"/>
        <c:scaling>
          <c:orientation val="minMax"/>
        </c:scaling>
        <c:delete val="0"/>
        <c:axPos val="b"/>
        <c:title>
          <c:tx>
            <c:rich>
              <a:bodyPr/>
              <a:lstStyle/>
              <a:p>
                <a:pPr>
                  <a:defRPr/>
                </a:pPr>
                <a:r>
                  <a:rPr lang="en-US"/>
                  <a:t>Fiscal</a:t>
                </a:r>
                <a:r>
                  <a:rPr lang="en-US" baseline="0"/>
                  <a:t> Year</a:t>
                </a:r>
              </a:p>
            </c:rich>
          </c:tx>
          <c:layout/>
          <c:overlay val="0"/>
        </c:title>
        <c:numFmt formatCode="General" sourceLinked="1"/>
        <c:majorTickMark val="out"/>
        <c:minorTickMark val="none"/>
        <c:tickLblPos val="nextTo"/>
        <c:crossAx val="39548032"/>
        <c:crosses val="autoZero"/>
        <c:auto val="1"/>
        <c:lblAlgn val="ctr"/>
        <c:lblOffset val="100"/>
        <c:noMultiLvlLbl val="0"/>
      </c:catAx>
      <c:valAx>
        <c:axId val="39548032"/>
        <c:scaling>
          <c:orientation val="minMax"/>
          <c:max val="50000"/>
          <c:min val="0"/>
        </c:scaling>
        <c:delete val="0"/>
        <c:axPos val="l"/>
        <c:majorGridlines/>
        <c:numFmt formatCode="&quot;$&quot;#,##0" sourceLinked="1"/>
        <c:majorTickMark val="out"/>
        <c:minorTickMark val="none"/>
        <c:tickLblPos val="nextTo"/>
        <c:crossAx val="39545472"/>
        <c:crosses val="autoZero"/>
        <c:crossBetween val="between"/>
        <c:majorUnit val="10000"/>
      </c:valAx>
    </c:plotArea>
    <c:legend>
      <c:legendPos val="r"/>
      <c:legendEntry>
        <c:idx val="2"/>
        <c:delete val="1"/>
      </c:legendEntry>
      <c:legendEntry>
        <c:idx val="3"/>
        <c:delete val="1"/>
      </c:legendEntry>
      <c:layout/>
      <c:overlay val="0"/>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0.10185</cdr:x>
      <cdr:y>0.41429</cdr:y>
    </cdr:from>
    <cdr:to>
      <cdr:x>0.2037</cdr:x>
      <cdr:y>0.46985</cdr:y>
    </cdr:to>
    <cdr:sp macro="" textlink="">
      <cdr:nvSpPr>
        <cdr:cNvPr id="2" name="TextBox 1"/>
        <cdr:cNvSpPr txBox="1"/>
      </cdr:nvSpPr>
      <cdr:spPr>
        <a:xfrm xmlns:a="http://schemas.openxmlformats.org/drawingml/2006/main">
          <a:off x="838200" y="2209800"/>
          <a:ext cx="838185" cy="2963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dirty="0">
              <a:solidFill>
                <a:schemeClr val="tx2">
                  <a:lumMod val="75000"/>
                </a:schemeClr>
              </a:solidFill>
            </a:rPr>
            <a:t>+</a:t>
          </a:r>
          <a:r>
            <a:rPr lang="en-US" sz="1600" dirty="0" smtClean="0">
              <a:solidFill>
                <a:schemeClr val="tx2">
                  <a:lumMod val="75000"/>
                </a:schemeClr>
              </a:solidFill>
            </a:rPr>
            <a:t>1.51%</a:t>
          </a:r>
          <a:endParaRPr lang="en-US" sz="1600" dirty="0">
            <a:solidFill>
              <a:schemeClr val="tx2">
                <a:lumMod val="75000"/>
              </a:schemeClr>
            </a:solidFill>
          </a:endParaRPr>
        </a:p>
      </cdr:txBody>
    </cdr:sp>
  </cdr:relSizeAnchor>
  <cdr:relSizeAnchor xmlns:cdr="http://schemas.openxmlformats.org/drawingml/2006/chartDrawing">
    <cdr:from>
      <cdr:x>0.19444</cdr:x>
      <cdr:y>0.34286</cdr:y>
    </cdr:from>
    <cdr:to>
      <cdr:x>0.2963</cdr:x>
      <cdr:y>0.39842</cdr:y>
    </cdr:to>
    <cdr:sp macro="" textlink="">
      <cdr:nvSpPr>
        <cdr:cNvPr id="3" name="TextBox 1"/>
        <cdr:cNvSpPr txBox="1"/>
      </cdr:nvSpPr>
      <cdr:spPr>
        <a:xfrm xmlns:a="http://schemas.openxmlformats.org/drawingml/2006/main">
          <a:off x="1600200" y="1828800"/>
          <a:ext cx="838267" cy="2963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dirty="0">
              <a:solidFill>
                <a:srgbClr val="FF0000"/>
              </a:solidFill>
            </a:rPr>
            <a:t>-</a:t>
          </a:r>
          <a:r>
            <a:rPr lang="en-US" sz="1600" dirty="0" smtClean="0">
              <a:solidFill>
                <a:srgbClr val="FF0000"/>
              </a:solidFill>
            </a:rPr>
            <a:t>2.16%</a:t>
          </a:r>
          <a:endParaRPr lang="en-US" sz="1600" dirty="0">
            <a:solidFill>
              <a:srgbClr val="FF0000"/>
            </a:solidFill>
          </a:endParaRPr>
        </a:p>
      </cdr:txBody>
    </cdr:sp>
  </cdr:relSizeAnchor>
  <cdr:relSizeAnchor xmlns:cdr="http://schemas.openxmlformats.org/drawingml/2006/chartDrawing">
    <cdr:from>
      <cdr:x>0.27778</cdr:x>
      <cdr:y>0.38889</cdr:y>
    </cdr:from>
    <cdr:to>
      <cdr:x>0.37963</cdr:x>
      <cdr:y>0.44444</cdr:y>
    </cdr:to>
    <cdr:sp macro="" textlink="">
      <cdr:nvSpPr>
        <cdr:cNvPr id="4" name="TextBox 1"/>
        <cdr:cNvSpPr txBox="1"/>
      </cdr:nvSpPr>
      <cdr:spPr>
        <a:xfrm xmlns:a="http://schemas.openxmlformats.org/drawingml/2006/main">
          <a:off x="2286000" y="2133600"/>
          <a:ext cx="8382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dirty="0">
              <a:solidFill>
                <a:schemeClr val="tx2">
                  <a:lumMod val="75000"/>
                </a:schemeClr>
              </a:solidFill>
            </a:rPr>
            <a:t>+</a:t>
          </a:r>
          <a:r>
            <a:rPr lang="en-US" sz="1600" dirty="0" smtClean="0">
              <a:solidFill>
                <a:schemeClr val="tx2">
                  <a:lumMod val="75000"/>
                </a:schemeClr>
              </a:solidFill>
            </a:rPr>
            <a:t>0.17%</a:t>
          </a:r>
          <a:endParaRPr lang="en-US" sz="1600" dirty="0">
            <a:solidFill>
              <a:schemeClr val="tx2">
                <a:lumMod val="75000"/>
              </a:schemeClr>
            </a:solidFill>
          </a:endParaRPr>
        </a:p>
      </cdr:txBody>
    </cdr:sp>
  </cdr:relSizeAnchor>
  <cdr:relSizeAnchor xmlns:cdr="http://schemas.openxmlformats.org/drawingml/2006/chartDrawing">
    <cdr:from>
      <cdr:x>0.37037</cdr:x>
      <cdr:y>0.29167</cdr:y>
    </cdr:from>
    <cdr:to>
      <cdr:x>0.47222</cdr:x>
      <cdr:y>0.34722</cdr:y>
    </cdr:to>
    <cdr:sp macro="" textlink="">
      <cdr:nvSpPr>
        <cdr:cNvPr id="5" name="TextBox 1"/>
        <cdr:cNvSpPr txBox="1"/>
      </cdr:nvSpPr>
      <cdr:spPr>
        <a:xfrm xmlns:a="http://schemas.openxmlformats.org/drawingml/2006/main">
          <a:off x="3048000" y="1600200"/>
          <a:ext cx="8382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dirty="0">
              <a:solidFill>
                <a:srgbClr val="FF0000"/>
              </a:solidFill>
            </a:rPr>
            <a:t>-</a:t>
          </a:r>
          <a:r>
            <a:rPr lang="en-US" sz="1600" dirty="0" smtClean="0">
              <a:solidFill>
                <a:srgbClr val="FF0000"/>
              </a:solidFill>
            </a:rPr>
            <a:t>0.69%</a:t>
          </a:r>
          <a:endParaRPr lang="en-US" sz="1600" dirty="0">
            <a:solidFill>
              <a:srgbClr val="FF0000"/>
            </a:solidFill>
          </a:endParaRPr>
        </a:p>
      </cdr:txBody>
    </cdr:sp>
  </cdr:relSizeAnchor>
  <cdr:relSizeAnchor xmlns:cdr="http://schemas.openxmlformats.org/drawingml/2006/chartDrawing">
    <cdr:from>
      <cdr:x>0.39815</cdr:x>
      <cdr:y>0.19444</cdr:y>
    </cdr:from>
    <cdr:to>
      <cdr:x>0.5</cdr:x>
      <cdr:y>0.25</cdr:y>
    </cdr:to>
    <cdr:sp macro="" textlink="">
      <cdr:nvSpPr>
        <cdr:cNvPr id="6" name="TextBox 1"/>
        <cdr:cNvSpPr txBox="1"/>
      </cdr:nvSpPr>
      <cdr:spPr>
        <a:xfrm xmlns:a="http://schemas.openxmlformats.org/drawingml/2006/main">
          <a:off x="3276600" y="1066800"/>
          <a:ext cx="838184" cy="3048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dirty="0">
              <a:solidFill>
                <a:schemeClr val="tx2">
                  <a:lumMod val="75000"/>
                </a:schemeClr>
              </a:solidFill>
            </a:rPr>
            <a:t>+</a:t>
          </a:r>
          <a:r>
            <a:rPr lang="en-US" sz="1600" dirty="0" smtClean="0">
              <a:solidFill>
                <a:schemeClr val="tx2">
                  <a:lumMod val="75000"/>
                </a:schemeClr>
              </a:solidFill>
            </a:rPr>
            <a:t>0.92%</a:t>
          </a:r>
          <a:endParaRPr lang="en-US" sz="1600" dirty="0">
            <a:solidFill>
              <a:schemeClr val="tx2">
                <a:lumMod val="75000"/>
              </a:schemeClr>
            </a:solidFill>
          </a:endParaRPr>
        </a:p>
      </cdr:txBody>
    </cdr:sp>
  </cdr:relSizeAnchor>
  <cdr:relSizeAnchor xmlns:cdr="http://schemas.openxmlformats.org/drawingml/2006/chartDrawing">
    <cdr:from>
      <cdr:x>0.5</cdr:x>
      <cdr:y>0.21429</cdr:y>
    </cdr:from>
    <cdr:to>
      <cdr:x>0.58333</cdr:x>
      <cdr:y>0.26985</cdr:y>
    </cdr:to>
    <cdr:sp macro="" textlink="">
      <cdr:nvSpPr>
        <cdr:cNvPr id="7" name="TextBox 1"/>
        <cdr:cNvSpPr txBox="1"/>
      </cdr:nvSpPr>
      <cdr:spPr>
        <a:xfrm xmlns:a="http://schemas.openxmlformats.org/drawingml/2006/main">
          <a:off x="4114800" y="1143000"/>
          <a:ext cx="685784" cy="2963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dirty="0" smtClean="0">
              <a:solidFill>
                <a:schemeClr val="tx2">
                  <a:lumMod val="75000"/>
                </a:schemeClr>
              </a:solidFill>
            </a:rPr>
            <a:t>+311</a:t>
          </a:r>
          <a:endParaRPr lang="en-US" sz="1600" i="1" dirty="0">
            <a:solidFill>
              <a:schemeClr val="tx2">
                <a:lumMod val="75000"/>
              </a:schemeClr>
            </a:solidFill>
          </a:endParaRPr>
        </a:p>
      </cdr:txBody>
    </cdr:sp>
  </cdr:relSizeAnchor>
  <cdr:relSizeAnchor xmlns:cdr="http://schemas.openxmlformats.org/drawingml/2006/chartDrawing">
    <cdr:from>
      <cdr:x>0.46296</cdr:x>
      <cdr:y>0.25</cdr:y>
    </cdr:from>
    <cdr:to>
      <cdr:x>0.5</cdr:x>
      <cdr:y>0.34286</cdr:y>
    </cdr:to>
    <cdr:cxnSp macro="">
      <cdr:nvCxnSpPr>
        <cdr:cNvPr id="11" name="Straight Arrow Connector 10"/>
        <cdr:cNvCxnSpPr/>
      </cdr:nvCxnSpPr>
      <cdr:spPr>
        <a:xfrm xmlns:a="http://schemas.openxmlformats.org/drawingml/2006/main">
          <a:off x="3810000" y="1333500"/>
          <a:ext cx="304800" cy="495300"/>
        </a:xfrm>
        <a:prstGeom xmlns:a="http://schemas.openxmlformats.org/drawingml/2006/main" prst="straightConnector1">
          <a:avLst/>
        </a:prstGeom>
        <a:ln xmlns:a="http://schemas.openxmlformats.org/drawingml/2006/main" w="15875">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0.57407</cdr:x>
      <cdr:y>0.15714</cdr:y>
    </cdr:from>
    <cdr:to>
      <cdr:x>0.67592</cdr:x>
      <cdr:y>0.2127</cdr:y>
    </cdr:to>
    <cdr:sp macro="" textlink="">
      <cdr:nvSpPr>
        <cdr:cNvPr id="12" name="TextBox 1"/>
        <cdr:cNvSpPr txBox="1"/>
      </cdr:nvSpPr>
      <cdr:spPr>
        <a:xfrm xmlns:a="http://schemas.openxmlformats.org/drawingml/2006/main">
          <a:off x="4724400" y="838200"/>
          <a:ext cx="838184" cy="2963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dirty="0" smtClean="0">
              <a:solidFill>
                <a:schemeClr val="tx2">
                  <a:lumMod val="75000"/>
                </a:schemeClr>
              </a:solidFill>
            </a:rPr>
            <a:t>+198</a:t>
          </a:r>
          <a:endParaRPr lang="en-US" sz="1600" i="1" dirty="0">
            <a:solidFill>
              <a:schemeClr val="tx2">
                <a:lumMod val="75000"/>
              </a:schemeClr>
            </a:solidFill>
          </a:endParaRPr>
        </a:p>
      </cdr:txBody>
    </cdr:sp>
  </cdr:relSizeAnchor>
  <cdr:relSizeAnchor xmlns:cdr="http://schemas.openxmlformats.org/drawingml/2006/chartDrawing">
    <cdr:from>
      <cdr:x>0.65741</cdr:x>
      <cdr:y>0.08571</cdr:y>
    </cdr:from>
    <cdr:to>
      <cdr:x>0.75926</cdr:x>
      <cdr:y>0.14127</cdr:y>
    </cdr:to>
    <cdr:sp macro="" textlink="">
      <cdr:nvSpPr>
        <cdr:cNvPr id="13" name="TextBox 1"/>
        <cdr:cNvSpPr txBox="1"/>
      </cdr:nvSpPr>
      <cdr:spPr>
        <a:xfrm xmlns:a="http://schemas.openxmlformats.org/drawingml/2006/main">
          <a:off x="5410200" y="457200"/>
          <a:ext cx="838184" cy="2963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dirty="0" smtClean="0">
              <a:solidFill>
                <a:schemeClr val="tx2">
                  <a:lumMod val="75000"/>
                </a:schemeClr>
              </a:solidFill>
            </a:rPr>
            <a:t>+165</a:t>
          </a:r>
          <a:endParaRPr lang="en-US" sz="1600" i="1" dirty="0">
            <a:solidFill>
              <a:schemeClr val="tx2">
                <a:lumMod val="75000"/>
              </a:schemeClr>
            </a:solidFill>
          </a:endParaRPr>
        </a:p>
      </cdr:txBody>
    </cdr:sp>
  </cdr:relSizeAnchor>
  <cdr:relSizeAnchor xmlns:cdr="http://schemas.openxmlformats.org/drawingml/2006/chartDrawing">
    <cdr:from>
      <cdr:x>0.75</cdr:x>
      <cdr:y>0.04286</cdr:y>
    </cdr:from>
    <cdr:to>
      <cdr:x>0.85185</cdr:x>
      <cdr:y>0.09842</cdr:y>
    </cdr:to>
    <cdr:sp macro="" textlink="">
      <cdr:nvSpPr>
        <cdr:cNvPr id="14" name="TextBox 1"/>
        <cdr:cNvSpPr txBox="1"/>
      </cdr:nvSpPr>
      <cdr:spPr>
        <a:xfrm xmlns:a="http://schemas.openxmlformats.org/drawingml/2006/main">
          <a:off x="6172200" y="228600"/>
          <a:ext cx="838185" cy="2963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dirty="0" smtClean="0">
              <a:solidFill>
                <a:schemeClr val="tx2">
                  <a:lumMod val="75000"/>
                </a:schemeClr>
              </a:solidFill>
            </a:rPr>
            <a:t>+72</a:t>
          </a:r>
          <a:endParaRPr lang="en-US" sz="1600" i="1" dirty="0">
            <a:solidFill>
              <a:schemeClr val="tx2">
                <a:lumMod val="75000"/>
              </a:schemeClr>
            </a:solidFill>
          </a:endParaRPr>
        </a:p>
      </cdr:txBody>
    </cdr:sp>
  </cdr:relSizeAnchor>
  <cdr:relSizeAnchor xmlns:cdr="http://schemas.openxmlformats.org/drawingml/2006/chartDrawing">
    <cdr:from>
      <cdr:x>0.83333</cdr:x>
      <cdr:y>0.01429</cdr:y>
    </cdr:from>
    <cdr:to>
      <cdr:x>0.93518</cdr:x>
      <cdr:y>0.06985</cdr:y>
    </cdr:to>
    <cdr:sp macro="" textlink="">
      <cdr:nvSpPr>
        <cdr:cNvPr id="15" name="TextBox 1"/>
        <cdr:cNvSpPr txBox="1"/>
      </cdr:nvSpPr>
      <cdr:spPr>
        <a:xfrm xmlns:a="http://schemas.openxmlformats.org/drawingml/2006/main">
          <a:off x="6858000" y="76200"/>
          <a:ext cx="838184" cy="2963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dirty="0" smtClean="0">
              <a:solidFill>
                <a:schemeClr val="tx2">
                  <a:lumMod val="75000"/>
                </a:schemeClr>
              </a:solidFill>
            </a:rPr>
            <a:t>+120</a:t>
          </a:r>
          <a:endParaRPr lang="en-US" sz="1600" i="1" dirty="0">
            <a:solidFill>
              <a:schemeClr val="tx2">
                <a:lumMod val="7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0.12037</cdr:x>
      <cdr:y>0.55556</cdr:y>
    </cdr:from>
    <cdr:to>
      <cdr:x>0.27778</cdr:x>
      <cdr:y>0.63889</cdr:y>
    </cdr:to>
    <cdr:sp macro="" textlink="">
      <cdr:nvSpPr>
        <cdr:cNvPr id="2" name="TextBox 1"/>
        <cdr:cNvSpPr txBox="1"/>
      </cdr:nvSpPr>
      <cdr:spPr>
        <a:xfrm xmlns:a="http://schemas.openxmlformats.org/drawingml/2006/main">
          <a:off x="990600" y="2667021"/>
          <a:ext cx="1295399" cy="40003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smtClean="0">
              <a:solidFill>
                <a:srgbClr val="0070C0"/>
              </a:solidFill>
            </a:rPr>
            <a:t>+12.04%</a:t>
          </a:r>
          <a:endParaRPr lang="en-US" sz="2000" dirty="0">
            <a:solidFill>
              <a:srgbClr val="0070C0"/>
            </a:solidFill>
          </a:endParaRPr>
        </a:p>
      </cdr:txBody>
    </cdr:sp>
  </cdr:relSizeAnchor>
  <cdr:relSizeAnchor xmlns:cdr="http://schemas.openxmlformats.org/drawingml/2006/chartDrawing">
    <cdr:from>
      <cdr:x>0.28704</cdr:x>
      <cdr:y>0.32353</cdr:y>
    </cdr:from>
    <cdr:to>
      <cdr:x>0.42593</cdr:x>
      <cdr:y>0.40687</cdr:y>
    </cdr:to>
    <cdr:sp macro="" textlink="">
      <cdr:nvSpPr>
        <cdr:cNvPr id="3" name="TextBox 1"/>
        <cdr:cNvSpPr txBox="1"/>
      </cdr:nvSpPr>
      <cdr:spPr>
        <a:xfrm xmlns:a="http://schemas.openxmlformats.org/drawingml/2006/main">
          <a:off x="2362200" y="1676400"/>
          <a:ext cx="1143010" cy="4318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rgbClr val="0070C0"/>
              </a:solidFill>
            </a:rPr>
            <a:t>+14.87%</a:t>
          </a:r>
          <a:endParaRPr lang="en-US" sz="2000" dirty="0">
            <a:solidFill>
              <a:srgbClr val="0070C0"/>
            </a:solidFill>
          </a:endParaRPr>
        </a:p>
      </cdr:txBody>
    </cdr:sp>
  </cdr:relSizeAnchor>
  <cdr:relSizeAnchor xmlns:cdr="http://schemas.openxmlformats.org/drawingml/2006/chartDrawing">
    <cdr:from>
      <cdr:x>0.48148</cdr:x>
      <cdr:y>0.23529</cdr:y>
    </cdr:from>
    <cdr:to>
      <cdr:x>0.60185</cdr:x>
      <cdr:y>0.31862</cdr:y>
    </cdr:to>
    <cdr:sp macro="" textlink="">
      <cdr:nvSpPr>
        <cdr:cNvPr id="4" name="TextBox 1"/>
        <cdr:cNvSpPr txBox="1"/>
      </cdr:nvSpPr>
      <cdr:spPr>
        <a:xfrm xmlns:a="http://schemas.openxmlformats.org/drawingml/2006/main">
          <a:off x="3962400" y="1219200"/>
          <a:ext cx="990597" cy="4317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rgbClr val="0070C0"/>
              </a:solidFill>
            </a:rPr>
            <a:t>+6.31%</a:t>
          </a:r>
          <a:endParaRPr lang="en-US" sz="2000" dirty="0">
            <a:solidFill>
              <a:srgbClr val="0070C0"/>
            </a:solidFill>
          </a:endParaRPr>
        </a:p>
      </cdr:txBody>
    </cdr:sp>
  </cdr:relSizeAnchor>
  <cdr:relSizeAnchor xmlns:cdr="http://schemas.openxmlformats.org/drawingml/2006/chartDrawing">
    <cdr:from>
      <cdr:x>0.65741</cdr:x>
      <cdr:y>0.13235</cdr:y>
    </cdr:from>
    <cdr:to>
      <cdr:x>0.77778</cdr:x>
      <cdr:y>0.21568</cdr:y>
    </cdr:to>
    <cdr:sp macro="" textlink="">
      <cdr:nvSpPr>
        <cdr:cNvPr id="5" name="TextBox 1"/>
        <cdr:cNvSpPr txBox="1"/>
      </cdr:nvSpPr>
      <cdr:spPr>
        <a:xfrm xmlns:a="http://schemas.openxmlformats.org/drawingml/2006/main">
          <a:off x="5410200" y="685800"/>
          <a:ext cx="990597" cy="4317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rgbClr val="0070C0"/>
              </a:solidFill>
            </a:rPr>
            <a:t>+3.84%</a:t>
          </a:r>
          <a:endParaRPr lang="en-US" sz="2000" dirty="0">
            <a:solidFill>
              <a:srgbClr val="0070C0"/>
            </a:solidFill>
          </a:endParaRPr>
        </a:p>
      </cdr:txBody>
    </cdr:sp>
  </cdr:relSizeAnchor>
  <cdr:relSizeAnchor xmlns:cdr="http://schemas.openxmlformats.org/drawingml/2006/chartDrawing">
    <cdr:from>
      <cdr:x>0.83333</cdr:x>
      <cdr:y>0.11765</cdr:y>
    </cdr:from>
    <cdr:to>
      <cdr:x>0.9537</cdr:x>
      <cdr:y>0.20098</cdr:y>
    </cdr:to>
    <cdr:sp macro="" textlink="">
      <cdr:nvSpPr>
        <cdr:cNvPr id="6" name="TextBox 1"/>
        <cdr:cNvSpPr txBox="1"/>
      </cdr:nvSpPr>
      <cdr:spPr>
        <a:xfrm xmlns:a="http://schemas.openxmlformats.org/drawingml/2006/main">
          <a:off x="6858000" y="609600"/>
          <a:ext cx="990597" cy="4317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rgbClr val="0070C0"/>
              </a:solidFill>
            </a:rPr>
            <a:t>+1.36%</a:t>
          </a:r>
          <a:endParaRPr lang="en-US" sz="2000" dirty="0">
            <a:solidFill>
              <a:srgbClr val="0070C0"/>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0.12963</cdr:x>
      <cdr:y>0.42647</cdr:y>
    </cdr:from>
    <cdr:to>
      <cdr:x>0.25</cdr:x>
      <cdr:y>0.5098</cdr:y>
    </cdr:to>
    <cdr:sp macro="" textlink="">
      <cdr:nvSpPr>
        <cdr:cNvPr id="2" name="TextBox 1"/>
        <cdr:cNvSpPr txBox="1"/>
      </cdr:nvSpPr>
      <cdr:spPr>
        <a:xfrm xmlns:a="http://schemas.openxmlformats.org/drawingml/2006/main">
          <a:off x="1066800" y="2209800"/>
          <a:ext cx="990600" cy="4317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smtClean="0">
              <a:solidFill>
                <a:schemeClr val="accent2"/>
              </a:solidFill>
            </a:rPr>
            <a:t>+1.28%</a:t>
          </a:r>
          <a:endParaRPr lang="en-US" sz="2000" dirty="0">
            <a:solidFill>
              <a:schemeClr val="accent2"/>
            </a:solidFill>
          </a:endParaRPr>
        </a:p>
      </cdr:txBody>
    </cdr:sp>
  </cdr:relSizeAnchor>
  <cdr:relSizeAnchor xmlns:cdr="http://schemas.openxmlformats.org/drawingml/2006/chartDrawing">
    <cdr:from>
      <cdr:x>0.30556</cdr:x>
      <cdr:y>0.38235</cdr:y>
    </cdr:from>
    <cdr:to>
      <cdr:x>0.44445</cdr:x>
      <cdr:y>0.46569</cdr:y>
    </cdr:to>
    <cdr:sp macro="" textlink="">
      <cdr:nvSpPr>
        <cdr:cNvPr id="3" name="TextBox 1"/>
        <cdr:cNvSpPr txBox="1"/>
      </cdr:nvSpPr>
      <cdr:spPr>
        <a:xfrm xmlns:a="http://schemas.openxmlformats.org/drawingml/2006/main">
          <a:off x="2514600" y="1981200"/>
          <a:ext cx="1143010" cy="4318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chemeClr val="accent2"/>
              </a:solidFill>
            </a:rPr>
            <a:t>+1.36%</a:t>
          </a:r>
          <a:endParaRPr lang="en-US" sz="2000" dirty="0">
            <a:solidFill>
              <a:schemeClr val="accent2"/>
            </a:solidFill>
          </a:endParaRPr>
        </a:p>
      </cdr:txBody>
    </cdr:sp>
  </cdr:relSizeAnchor>
  <cdr:relSizeAnchor xmlns:cdr="http://schemas.openxmlformats.org/drawingml/2006/chartDrawing">
    <cdr:from>
      <cdr:x>0.48148</cdr:x>
      <cdr:y>0.36765</cdr:y>
    </cdr:from>
    <cdr:to>
      <cdr:x>0.60185</cdr:x>
      <cdr:y>0.45098</cdr:y>
    </cdr:to>
    <cdr:sp macro="" textlink="">
      <cdr:nvSpPr>
        <cdr:cNvPr id="4" name="TextBox 1"/>
        <cdr:cNvSpPr txBox="1"/>
      </cdr:nvSpPr>
      <cdr:spPr>
        <a:xfrm xmlns:a="http://schemas.openxmlformats.org/drawingml/2006/main">
          <a:off x="3962400" y="1905000"/>
          <a:ext cx="990597" cy="4317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chemeClr val="accent2"/>
              </a:solidFill>
            </a:rPr>
            <a:t>+0.96%</a:t>
          </a:r>
          <a:endParaRPr lang="en-US" sz="2000" dirty="0">
            <a:solidFill>
              <a:schemeClr val="accent2"/>
            </a:solidFill>
          </a:endParaRPr>
        </a:p>
      </cdr:txBody>
    </cdr:sp>
  </cdr:relSizeAnchor>
  <cdr:relSizeAnchor xmlns:cdr="http://schemas.openxmlformats.org/drawingml/2006/chartDrawing">
    <cdr:from>
      <cdr:x>0.65741</cdr:x>
      <cdr:y>0.26471</cdr:y>
    </cdr:from>
    <cdr:to>
      <cdr:x>0.77778</cdr:x>
      <cdr:y>0.34804</cdr:y>
    </cdr:to>
    <cdr:sp macro="" textlink="">
      <cdr:nvSpPr>
        <cdr:cNvPr id="5" name="TextBox 1"/>
        <cdr:cNvSpPr txBox="1"/>
      </cdr:nvSpPr>
      <cdr:spPr>
        <a:xfrm xmlns:a="http://schemas.openxmlformats.org/drawingml/2006/main">
          <a:off x="5410200" y="1371600"/>
          <a:ext cx="990597" cy="4317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chemeClr val="accent2"/>
              </a:solidFill>
            </a:rPr>
            <a:t>+5.98%</a:t>
          </a:r>
          <a:endParaRPr lang="en-US" sz="2000" dirty="0">
            <a:solidFill>
              <a:schemeClr val="accent2"/>
            </a:solidFill>
          </a:endParaRPr>
        </a:p>
      </cdr:txBody>
    </cdr:sp>
  </cdr:relSizeAnchor>
  <cdr:relSizeAnchor xmlns:cdr="http://schemas.openxmlformats.org/drawingml/2006/chartDrawing">
    <cdr:from>
      <cdr:x>0.83333</cdr:x>
      <cdr:y>0.04412</cdr:y>
    </cdr:from>
    <cdr:to>
      <cdr:x>0.9537</cdr:x>
      <cdr:y>0.12745</cdr:y>
    </cdr:to>
    <cdr:sp macro="" textlink="">
      <cdr:nvSpPr>
        <cdr:cNvPr id="6" name="TextBox 1"/>
        <cdr:cNvSpPr txBox="1"/>
      </cdr:nvSpPr>
      <cdr:spPr>
        <a:xfrm xmlns:a="http://schemas.openxmlformats.org/drawingml/2006/main">
          <a:off x="6858000" y="228600"/>
          <a:ext cx="990597" cy="4317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smtClean="0">
              <a:solidFill>
                <a:schemeClr val="accent2"/>
              </a:solidFill>
            </a:rPr>
            <a:t>+7.53%</a:t>
          </a:r>
          <a:endParaRPr lang="en-US" sz="2000" dirty="0">
            <a:solidFill>
              <a:schemeClr val="accent2"/>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2F162A4-B42E-4213-A9CA-03DC0365E6F2}" type="datetimeFigureOut">
              <a:rPr lang="en-US" smtClean="0"/>
              <a:t>12/4/2014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702EA72-E334-4198-9FB0-68129F0A73AC}" type="slidenum">
              <a:rPr lang="en-US" smtClean="0"/>
              <a:t>‹#›</a:t>
            </a:fld>
            <a:endParaRPr lang="en-US"/>
          </a:p>
        </p:txBody>
      </p:sp>
    </p:spTree>
    <p:extLst>
      <p:ext uri="{BB962C8B-B14F-4D97-AF65-F5344CB8AC3E}">
        <p14:creationId xmlns:p14="http://schemas.microsoft.com/office/powerpoint/2010/main" val="28256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473" tIns="46237" rIns="92473" bIns="46237"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473" tIns="46237" rIns="92473" bIns="46237" rtlCol="0"/>
          <a:lstStyle>
            <a:lvl1pPr algn="r">
              <a:defRPr sz="1200"/>
            </a:lvl1pPr>
          </a:lstStyle>
          <a:p>
            <a:fld id="{DEF91C3B-6B48-410F-8265-5A666273B9BD}" type="datetimeFigureOut">
              <a:rPr lang="en-US" smtClean="0"/>
              <a:t>12/4/2014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473" tIns="46237" rIns="92473" bIns="46237"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473" tIns="46237" rIns="92473" bIns="4623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473" tIns="46237" rIns="92473" bIns="46237"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473" tIns="46237" rIns="92473" bIns="46237" rtlCol="0" anchor="b"/>
          <a:lstStyle>
            <a:lvl1pPr algn="r">
              <a:defRPr sz="1200"/>
            </a:lvl1pPr>
          </a:lstStyle>
          <a:p>
            <a:fld id="{898BAB43-62FD-46FC-B565-ABFF5BBF5578}" type="slidenum">
              <a:rPr lang="en-US" smtClean="0"/>
              <a:t>‹#›</a:t>
            </a:fld>
            <a:endParaRPr lang="en-US"/>
          </a:p>
        </p:txBody>
      </p:sp>
    </p:spTree>
    <p:extLst>
      <p:ext uri="{BB962C8B-B14F-4D97-AF65-F5344CB8AC3E}">
        <p14:creationId xmlns:p14="http://schemas.microsoft.com/office/powerpoint/2010/main" val="4044296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8761">
              <a:defRPr/>
            </a:pPr>
            <a:endParaRPr lang="en-US" sz="1600" dirty="0"/>
          </a:p>
        </p:txBody>
      </p:sp>
    </p:spTree>
    <p:extLst>
      <p:ext uri="{BB962C8B-B14F-4D97-AF65-F5344CB8AC3E}">
        <p14:creationId xmlns:p14="http://schemas.microsoft.com/office/powerpoint/2010/main" val="3395640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During the substantial economic</a:t>
            </a:r>
            <a:r>
              <a:rPr lang="en-US" altLang="en-US" baseline="0" dirty="0" smtClean="0"/>
              <a:t> downturn, the school division made a concerted effort to gain efficiencies and reduce services outside of the school buildings.  Given the very substantial reductions made in these areas, it is unlikely that further service cuts or efficiencies could be gained in these areas.  Reductions are far more likely in direct services to kids.</a:t>
            </a:r>
            <a:endParaRPr lang="en-US" altLang="en-US" dirty="0" smtClean="0"/>
          </a:p>
        </p:txBody>
      </p:sp>
      <p:sp>
        <p:nvSpPr>
          <p:cNvPr id="4" name="Slide Number Placeholder 3"/>
          <p:cNvSpPr>
            <a:spLocks noGrp="1"/>
          </p:cNvSpPr>
          <p:nvPr>
            <p:ph type="sldNum" sz="quarter" idx="5"/>
          </p:nvPr>
        </p:nvSpPr>
        <p:spPr/>
        <p:txBody>
          <a:bodyPr/>
          <a:lstStyle/>
          <a:p>
            <a:pPr>
              <a:defRPr/>
            </a:pPr>
            <a:fld id="{4DB081D5-F5A9-4F82-A097-A2D741E594A7}" type="slidenum">
              <a:rPr lang="en-US" smtClean="0"/>
              <a:pPr>
                <a:defRPr/>
              </a:pPr>
              <a:t>10</a:t>
            </a:fld>
            <a:endParaRPr lang="en-US"/>
          </a:p>
        </p:txBody>
      </p:sp>
    </p:spTree>
    <p:extLst>
      <p:ext uri="{BB962C8B-B14F-4D97-AF65-F5344CB8AC3E}">
        <p14:creationId xmlns:p14="http://schemas.microsoft.com/office/powerpoint/2010/main" val="580855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t>Beginning salary: $50k</a:t>
            </a:r>
          </a:p>
          <a:p>
            <a:r>
              <a:rPr lang="en-US" altLang="en-US" baseline="0" dirty="0" smtClean="0"/>
              <a:t>Salary Increases:</a:t>
            </a:r>
          </a:p>
          <a:p>
            <a:r>
              <a:rPr lang="en-US" altLang="en-US" baseline="0" dirty="0" smtClean="0"/>
              <a:t>2011 1%</a:t>
            </a:r>
          </a:p>
          <a:p>
            <a:r>
              <a:rPr lang="en-US" altLang="en-US" baseline="0" dirty="0" smtClean="0"/>
              <a:t>2012 6% (includes 5% VRS)</a:t>
            </a:r>
          </a:p>
          <a:p>
            <a:r>
              <a:rPr lang="en-US" altLang="en-US" baseline="0" dirty="0" smtClean="0"/>
              <a:t>2013 2%</a:t>
            </a:r>
          </a:p>
          <a:p>
            <a:r>
              <a:rPr lang="en-US" altLang="en-US" baseline="0" dirty="0" smtClean="0"/>
              <a:t>2014 1%</a:t>
            </a:r>
          </a:p>
          <a:p>
            <a:r>
              <a:rPr lang="en-US" altLang="en-US" baseline="0" dirty="0" smtClean="0"/>
              <a:t>Difference of $1700</a:t>
            </a:r>
            <a:endParaRPr lang="en-US" altLang="en-US" baseline="0" dirty="0" smtClean="0"/>
          </a:p>
        </p:txBody>
      </p:sp>
      <p:sp>
        <p:nvSpPr>
          <p:cNvPr id="4" name="Slide Number Placeholder 3"/>
          <p:cNvSpPr>
            <a:spLocks noGrp="1"/>
          </p:cNvSpPr>
          <p:nvPr>
            <p:ph type="sldNum" sz="quarter" idx="5"/>
          </p:nvPr>
        </p:nvSpPr>
        <p:spPr/>
        <p:txBody>
          <a:bodyPr/>
          <a:lstStyle/>
          <a:p>
            <a:pPr>
              <a:defRPr/>
            </a:pPr>
            <a:fld id="{4DB081D5-F5A9-4F82-A097-A2D741E594A7}" type="slidenum">
              <a:rPr lang="en-US" smtClean="0"/>
              <a:pPr>
                <a:defRPr/>
              </a:pPr>
              <a:t>11</a:t>
            </a:fld>
            <a:endParaRPr lang="en-US"/>
          </a:p>
        </p:txBody>
      </p:sp>
    </p:spTree>
    <p:extLst>
      <p:ext uri="{BB962C8B-B14F-4D97-AF65-F5344CB8AC3E}">
        <p14:creationId xmlns:p14="http://schemas.microsoft.com/office/powerpoint/2010/main" val="28265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933">
              <a:defRPr/>
            </a:pPr>
            <a:r>
              <a:rPr lang="en-US" dirty="0" smtClean="0"/>
              <a:t>Forecasting for enrollment has historically been very</a:t>
            </a:r>
            <a:r>
              <a:rPr lang="en-US" baseline="0" dirty="0" smtClean="0"/>
              <a:t> accurate in aggregate, however the further out the projections are, the more likely that other factors such as economic factors may influence them.  Enrollment growth for future years is shown in a budget to budget comparison.</a:t>
            </a:r>
            <a:endParaRPr lang="en-US" dirty="0"/>
          </a:p>
        </p:txBody>
      </p:sp>
      <p:sp>
        <p:nvSpPr>
          <p:cNvPr id="4" name="Slide Number Placeholder 3"/>
          <p:cNvSpPr>
            <a:spLocks noGrp="1"/>
          </p:cNvSpPr>
          <p:nvPr>
            <p:ph type="sldNum" sz="quarter" idx="10"/>
          </p:nvPr>
        </p:nvSpPr>
        <p:spPr/>
        <p:txBody>
          <a:bodyPr/>
          <a:lstStyle/>
          <a:p>
            <a:fld id="{99DDB438-DCB0-4F00-AAE6-6764C7FE0201}"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2668509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currently have m ore F/Re students in ACPS than many of our neighboring</a:t>
            </a:r>
            <a:r>
              <a:rPr lang="en-US" baseline="0" dirty="0" smtClean="0"/>
              <a:t> counties have in entire student population.</a:t>
            </a:r>
            <a:endParaRPr lang="en-US" dirty="0"/>
          </a:p>
        </p:txBody>
      </p:sp>
      <p:sp>
        <p:nvSpPr>
          <p:cNvPr id="4" name="Slide Number Placeholder 3"/>
          <p:cNvSpPr>
            <a:spLocks noGrp="1"/>
          </p:cNvSpPr>
          <p:nvPr>
            <p:ph type="sldNum" sz="quarter" idx="10"/>
          </p:nvPr>
        </p:nvSpPr>
        <p:spPr/>
        <p:txBody>
          <a:bodyPr/>
          <a:lstStyle/>
          <a:p>
            <a:fld id="{70105234-B6F8-45B3-ADDF-4B5AD3B6E2E8}" type="slidenum">
              <a:rPr lang="en-US" smtClean="0"/>
              <a:t>3</a:t>
            </a:fld>
            <a:endParaRPr lang="en-US"/>
          </a:p>
        </p:txBody>
      </p:sp>
    </p:spTree>
    <p:extLst>
      <p:ext uri="{BB962C8B-B14F-4D97-AF65-F5344CB8AC3E}">
        <p14:creationId xmlns:p14="http://schemas.microsoft.com/office/powerpoint/2010/main" val="3952844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8BAB43-62FD-46FC-B565-ABFF5BBF5578}" type="slidenum">
              <a:rPr lang="en-US" smtClean="0"/>
              <a:t>4</a:t>
            </a:fld>
            <a:endParaRPr lang="en-US"/>
          </a:p>
        </p:txBody>
      </p:sp>
    </p:spTree>
    <p:extLst>
      <p:ext uri="{BB962C8B-B14F-4D97-AF65-F5344CB8AC3E}">
        <p14:creationId xmlns:p14="http://schemas.microsoft.com/office/powerpoint/2010/main" val="344796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Illustrates state’s declining support of K-12 education, creates gap that local funding has had to fill</a:t>
            </a:r>
          </a:p>
          <a:p>
            <a:endParaRPr lang="en-US" altLang="en-US" smtClean="0"/>
          </a:p>
          <a:p>
            <a:r>
              <a:rPr lang="en-US" altLang="en-US" smtClean="0"/>
              <a:t>(Data from presentation presented by  Jim Regimbal, </a:t>
            </a:r>
            <a:r>
              <a:rPr lang="en-US" altLang="en-US" smtClean="0">
                <a:cs typeface="Times New Roman" pitchFamily="18" charset="0"/>
              </a:rPr>
              <a:t>Fiscal Analytics, Ltd.)</a:t>
            </a:r>
          </a:p>
          <a:p>
            <a:endParaRPr lang="en-US" altLang="en-US" smtClean="0">
              <a:cs typeface="Times New Roman" pitchFamily="18" charset="0"/>
            </a:endParaRPr>
          </a:p>
        </p:txBody>
      </p:sp>
      <p:sp>
        <p:nvSpPr>
          <p:cNvPr id="4" name="Slide Number Placeholder 3"/>
          <p:cNvSpPr>
            <a:spLocks noGrp="1"/>
          </p:cNvSpPr>
          <p:nvPr>
            <p:ph type="sldNum" sz="quarter" idx="5"/>
          </p:nvPr>
        </p:nvSpPr>
        <p:spPr/>
        <p:txBody>
          <a:bodyPr/>
          <a:lstStyle/>
          <a:p>
            <a:pPr>
              <a:defRPr/>
            </a:pPr>
            <a:fld id="{F9A736EA-8CBE-4739-8429-E27C128969CF}"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605" indent="-237605" defTabSz="924733">
              <a:buFont typeface="Arial" pitchFamily="34" charset="0"/>
              <a:buChar char="•"/>
              <a:defRPr/>
            </a:pPr>
            <a:r>
              <a:rPr lang="en-US" dirty="0" smtClean="0"/>
              <a:t>2008-09 state aid of $45.8M divided by 2008-09 Student Enrollment (K-12) of 12,531 = $3,655 per pupil</a:t>
            </a:r>
          </a:p>
          <a:p>
            <a:pPr marL="237605" indent="-237605" defTabSz="924733">
              <a:buFont typeface="Arial" pitchFamily="34" charset="0"/>
              <a:buChar char="•"/>
              <a:defRPr/>
            </a:pPr>
            <a:r>
              <a:rPr lang="en-US" dirty="0" smtClean="0"/>
              <a:t>2008-09 per pupil of $3,655 multiplied by 2014-15 Student Enrollment (K-12) of 13,200 students = $48.2M </a:t>
            </a:r>
            <a:r>
              <a:rPr lang="en-US" dirty="0" smtClean="0">
                <a:sym typeface="Wingdings" panose="05000000000000000000" pitchFamily="2" charset="2"/>
              </a:rPr>
              <a:t> </a:t>
            </a:r>
            <a:r>
              <a:rPr lang="en-US" dirty="0" smtClean="0"/>
              <a:t>$3.8 million more than the $44.4 million budgeted for 2014-15</a:t>
            </a:r>
          </a:p>
        </p:txBody>
      </p:sp>
      <p:sp>
        <p:nvSpPr>
          <p:cNvPr id="5" name="Slide Number Placeholder 4"/>
          <p:cNvSpPr>
            <a:spLocks noGrp="1"/>
          </p:cNvSpPr>
          <p:nvPr>
            <p:ph type="sldNum" sz="quarter" idx="10"/>
          </p:nvPr>
        </p:nvSpPr>
        <p:spPr/>
        <p:txBody>
          <a:bodyPr/>
          <a:lstStyle/>
          <a:p>
            <a:fld id="{68994BFC-8744-4198-A0FF-0B155E9C0FF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336942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7360" y="4415790"/>
            <a:ext cx="6075680" cy="4648200"/>
          </a:xfrm>
        </p:spPr>
        <p:txBody>
          <a:bodyPr/>
          <a:lstStyle/>
          <a:p>
            <a:r>
              <a:rPr lang="en-US" sz="1400" dirty="0"/>
              <a:t>As this chart shows, the payment the state requires us to contribute to the Virginia Retirement System (VRS) has increased by 83% since 2011-12. The total increase of $8 million is greater than three times our projected deficit of $2.4 million.</a:t>
            </a:r>
          </a:p>
          <a:p>
            <a:r>
              <a:rPr lang="en-US" sz="1400" dirty="0"/>
              <a:t> </a:t>
            </a:r>
          </a:p>
          <a:p>
            <a:r>
              <a:rPr lang="en-US" sz="1400" dirty="0"/>
              <a:t>For the past several years, the state has been diverting funding from VRS to offset their own operating budget deficits. This practice drained money from VRS and is responsible for the huge increases in VRS payments that have become necessary since then. In effect, our state government is forcing localities to solve a problem they created. </a:t>
            </a:r>
          </a:p>
          <a:p>
            <a:endParaRPr lang="en-US" sz="1400" dirty="0"/>
          </a:p>
          <a:p>
            <a:r>
              <a:rPr lang="en-US" sz="1400" dirty="0"/>
              <a:t>To make matters worse, the state does not notify us what our payment to VRS will be until October of each year, when our budget planning process is already underway. Then, it is December before we find out about state revenues, which affect our VRS payment, and those revenues are not finalized until spring.</a:t>
            </a:r>
          </a:p>
          <a:p>
            <a:endParaRPr lang="en-US" sz="1400" dirty="0"/>
          </a:p>
          <a:p>
            <a:r>
              <a:rPr lang="en-US" sz="1400" dirty="0"/>
              <a:t>What have other Virginia school divisions done in the wake of rising VRS costs and dwindling state revenues? They have increased class sizes; laid off teachers; closed schools; and eliminated art, music and library programs.</a:t>
            </a:r>
          </a:p>
          <a:p>
            <a:endParaRPr lang="en-US" dirty="0"/>
          </a:p>
        </p:txBody>
      </p:sp>
      <p:sp>
        <p:nvSpPr>
          <p:cNvPr id="4" name="Slide Number Placeholder 3"/>
          <p:cNvSpPr>
            <a:spLocks noGrp="1"/>
          </p:cNvSpPr>
          <p:nvPr>
            <p:ph type="sldNum" sz="quarter" idx="10"/>
          </p:nvPr>
        </p:nvSpPr>
        <p:spPr/>
        <p:txBody>
          <a:bodyPr/>
          <a:lstStyle/>
          <a:p>
            <a:fld id="{68994BFC-8744-4198-A0FF-0B155E9C0FF2}" type="slidenum">
              <a:rPr lang="en-US" smtClean="0"/>
              <a:t>7</a:t>
            </a:fld>
            <a:endParaRPr lang="en-US"/>
          </a:p>
        </p:txBody>
      </p:sp>
    </p:spTree>
    <p:extLst>
      <p:ext uri="{BB962C8B-B14F-4D97-AF65-F5344CB8AC3E}">
        <p14:creationId xmlns:p14="http://schemas.microsoft.com/office/powerpoint/2010/main" val="1901382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reported</a:t>
            </a:r>
            <a:r>
              <a:rPr lang="en-US" baseline="0" dirty="0" smtClean="0"/>
              <a:t> by the Virginia Department of Education in a 2013 study presented to the Senate finance committee. </a:t>
            </a:r>
            <a:endParaRPr lang="en-US" dirty="0"/>
          </a:p>
        </p:txBody>
      </p:sp>
      <p:sp>
        <p:nvSpPr>
          <p:cNvPr id="4" name="Slide Number Placeholder 3"/>
          <p:cNvSpPr>
            <a:spLocks noGrp="1"/>
          </p:cNvSpPr>
          <p:nvPr>
            <p:ph type="sldNum" sz="quarter" idx="10"/>
          </p:nvPr>
        </p:nvSpPr>
        <p:spPr/>
        <p:txBody>
          <a:bodyPr/>
          <a:lstStyle/>
          <a:p>
            <a:fld id="{898BAB43-62FD-46FC-B565-ABFF5BBF5578}" type="slidenum">
              <a:rPr lang="en-US" smtClean="0"/>
              <a:t>8</a:t>
            </a:fld>
            <a:endParaRPr lang="en-US"/>
          </a:p>
        </p:txBody>
      </p:sp>
    </p:spTree>
    <p:extLst>
      <p:ext uri="{BB962C8B-B14F-4D97-AF65-F5344CB8AC3E}">
        <p14:creationId xmlns:p14="http://schemas.microsoft.com/office/powerpoint/2010/main" val="3241533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Delivery</a:t>
            </a:r>
            <a:r>
              <a:rPr lang="en-US" altLang="en-US" baseline="0" dirty="0" smtClean="0"/>
              <a:t> of services in the classroom and in the school has been the highest priority of the school board.  As is clearly illustrated, even in the most trying economic times and with rapidly changing demographics, the division has retained the majority of our services to students.  </a:t>
            </a:r>
          </a:p>
        </p:txBody>
      </p:sp>
      <p:sp>
        <p:nvSpPr>
          <p:cNvPr id="4" name="Slide Number Placeholder 3"/>
          <p:cNvSpPr>
            <a:spLocks noGrp="1"/>
          </p:cNvSpPr>
          <p:nvPr>
            <p:ph type="sldNum" sz="quarter" idx="5"/>
          </p:nvPr>
        </p:nvSpPr>
        <p:spPr/>
        <p:txBody>
          <a:bodyPr/>
          <a:lstStyle/>
          <a:p>
            <a:pPr>
              <a:defRPr/>
            </a:pPr>
            <a:fld id="{4DB081D5-F5A9-4F82-A097-A2D741E594A7}" type="slidenum">
              <a:rPr lang="en-US" smtClean="0"/>
              <a:pPr>
                <a:defRPr/>
              </a:pPr>
              <a:t>9</a:t>
            </a:fld>
            <a:endParaRPr lang="en-US"/>
          </a:p>
        </p:txBody>
      </p:sp>
    </p:spTree>
    <p:extLst>
      <p:ext uri="{BB962C8B-B14F-4D97-AF65-F5344CB8AC3E}">
        <p14:creationId xmlns:p14="http://schemas.microsoft.com/office/powerpoint/2010/main" val="282653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005E4B-8CDD-4DB8-99A5-4782C8CDA8DA}" type="datetime1">
              <a:rPr lang="en-US" smtClean="0">
                <a:solidFill>
                  <a:prstClr val="black">
                    <a:tint val="75000"/>
                  </a:prstClr>
                </a:solidFill>
              </a:rPr>
              <a:pPr/>
              <a:t>12/4/2014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24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773D0A-F9FC-4E86-8CCF-C6AA45C00857}" type="datetime1">
              <a:rPr lang="en-US" smtClean="0">
                <a:solidFill>
                  <a:prstClr val="black">
                    <a:tint val="75000"/>
                  </a:prstClr>
                </a:solidFill>
              </a:rPr>
              <a:pPr/>
              <a:t>12/4/2014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7260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244D83-E18C-45F8-ADA1-AEBE09E1FB04}" type="datetime1">
              <a:rPr lang="en-US" smtClean="0">
                <a:solidFill>
                  <a:prstClr val="black">
                    <a:tint val="75000"/>
                  </a:prstClr>
                </a:solidFill>
              </a:rPr>
              <a:pPr/>
              <a:t>12/4/2014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995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AF3764-BB91-4F94-8A02-4A1682C43980}" type="datetime1">
              <a:rPr lang="en-US" smtClean="0">
                <a:solidFill>
                  <a:prstClr val="black">
                    <a:tint val="75000"/>
                  </a:prstClr>
                </a:solidFill>
              </a:rPr>
              <a:pPr/>
              <a:t>12/4/2014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551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2F6AEB-1409-4EB7-82DF-A1D4B67A0DDA}" type="datetime1">
              <a:rPr lang="en-US" smtClean="0">
                <a:solidFill>
                  <a:prstClr val="black">
                    <a:tint val="75000"/>
                  </a:prstClr>
                </a:solidFill>
              </a:rPr>
              <a:pPr/>
              <a:t>12/4/2014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055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9562E41-1AB7-4CDF-9BAA-DD1685E5DCA2}" type="datetime1">
              <a:rPr lang="en-US" smtClean="0">
                <a:solidFill>
                  <a:prstClr val="black">
                    <a:tint val="75000"/>
                  </a:prstClr>
                </a:solidFill>
              </a:rPr>
              <a:pPr/>
              <a:t>12/4/2014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4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B01262-9BB0-4467-BBD5-661807EE4285}" type="datetime1">
              <a:rPr lang="en-US" smtClean="0">
                <a:solidFill>
                  <a:prstClr val="black">
                    <a:tint val="75000"/>
                  </a:prstClr>
                </a:solidFill>
              </a:rPr>
              <a:pPr/>
              <a:t>12/4/2014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046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732B5B-87B5-4103-8773-F106D59E7BD5}" type="datetime1">
              <a:rPr lang="en-US" smtClean="0">
                <a:solidFill>
                  <a:prstClr val="black">
                    <a:tint val="75000"/>
                  </a:prstClr>
                </a:solidFill>
              </a:rPr>
              <a:pPr/>
              <a:t>12/4/2014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906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60758-827F-4201-9AC2-2FA8298D3FFF}" type="datetime1">
              <a:rPr lang="en-US" smtClean="0">
                <a:solidFill>
                  <a:prstClr val="black">
                    <a:tint val="75000"/>
                  </a:prstClr>
                </a:solidFill>
              </a:rPr>
              <a:pPr/>
              <a:t>12/4/2014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8845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4FADCF-1942-4AD4-AF87-4A0B0BE07F07}" type="datetime1">
              <a:rPr lang="en-US" smtClean="0">
                <a:solidFill>
                  <a:prstClr val="black">
                    <a:tint val="75000"/>
                  </a:prstClr>
                </a:solidFill>
              </a:rPr>
              <a:pPr/>
              <a:t>12/4/2014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50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CAE578-3E7F-4854-A168-0FD2600EEAE6}" type="datetime1">
              <a:rPr lang="en-US" smtClean="0">
                <a:solidFill>
                  <a:prstClr val="black">
                    <a:tint val="75000"/>
                  </a:prstClr>
                </a:solidFill>
              </a:rPr>
              <a:pPr/>
              <a:t>12/4/2014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150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607FF5-A0E2-4BFD-BA60-D5A968BAD9A8}" type="datetime1">
              <a:rPr lang="en-US" smtClean="0">
                <a:solidFill>
                  <a:prstClr val="black">
                    <a:tint val="75000"/>
                  </a:prstClr>
                </a:solidFill>
              </a:rPr>
              <a:pPr/>
              <a:t>12/4/2014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05D177-9C7B-4319-91B6-5A994840C8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1005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32460" y="4472640"/>
            <a:ext cx="8229600" cy="1077218"/>
          </a:xfrm>
          <a:prstGeom prst="rect">
            <a:avLst/>
          </a:prstGeom>
          <a:noFill/>
        </p:spPr>
        <p:txBody>
          <a:bodyPr wrap="square" rtlCol="0" anchor="b" anchorCtr="0">
            <a:spAutoFit/>
          </a:bodyPr>
          <a:lstStyle/>
          <a:p>
            <a:r>
              <a:rPr lang="en-US" sz="3600" dirty="0" smtClean="0"/>
              <a:t>Critical Challenges</a:t>
            </a:r>
            <a:endParaRPr lang="en-US" sz="3600" dirty="0" smtClean="0"/>
          </a:p>
          <a:p>
            <a:r>
              <a:rPr lang="en-US" sz="2800" dirty="0" smtClean="0">
                <a:solidFill>
                  <a:schemeClr val="tx1">
                    <a:lumMod val="50000"/>
                    <a:lumOff val="50000"/>
                  </a:schemeClr>
                </a:solidFill>
              </a:rPr>
              <a:t>December 4, 2014</a:t>
            </a:r>
            <a:endParaRPr lang="en-US" sz="2800" dirty="0">
              <a:solidFill>
                <a:schemeClr val="tx1">
                  <a:lumMod val="50000"/>
                  <a:lumOff val="50000"/>
                </a:schemeClr>
              </a:solidFill>
            </a:endParaRP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521208"/>
            <a:ext cx="3200400" cy="1768644"/>
          </a:xfrm>
          <a:prstGeom prst="rect">
            <a:avLst/>
          </a:prstGeom>
        </p:spPr>
      </p:pic>
    </p:spTree>
    <p:extLst>
      <p:ext uri="{BB962C8B-B14F-4D97-AF65-F5344CB8AC3E}">
        <p14:creationId xmlns:p14="http://schemas.microsoft.com/office/powerpoint/2010/main" val="3179684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5"/>
          <p:cNvSpPr txBox="1">
            <a:spLocks noChangeArrowheads="1"/>
          </p:cNvSpPr>
          <p:nvPr/>
        </p:nvSpPr>
        <p:spPr bwMode="auto">
          <a:xfrm>
            <a:off x="245692" y="228600"/>
            <a:ext cx="858594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defRPr sz="1800" b="1" i="0" u="none" strike="noStrike" kern="1200" baseline="0">
                <a:solidFill>
                  <a:prstClr val="black"/>
                </a:solidFill>
                <a:latin typeface="+mn-lt"/>
                <a:ea typeface="+mn-ea"/>
                <a:cs typeface="+mn-cs"/>
              </a:defRPr>
            </a:pPr>
            <a:r>
              <a:rPr lang="en-US" sz="3600" b="1" dirty="0">
                <a:solidFill>
                  <a:prstClr val="black"/>
                </a:solidFill>
              </a:rPr>
              <a:t>Non School-Based Staffing per 100 Students</a:t>
            </a:r>
          </a:p>
        </p:txBody>
      </p:sp>
      <p:graphicFrame>
        <p:nvGraphicFramePr>
          <p:cNvPr id="4" name="Chart 3"/>
          <p:cNvGraphicFramePr>
            <a:graphicFrameLocks/>
          </p:cNvGraphicFramePr>
          <p:nvPr>
            <p:extLst>
              <p:ext uri="{D42A27DB-BD31-4B8C-83A1-F6EECF244321}">
                <p14:modId xmlns:p14="http://schemas.microsoft.com/office/powerpoint/2010/main" val="3548335926"/>
              </p:ext>
            </p:extLst>
          </p:nvPr>
        </p:nvGraphicFramePr>
        <p:xfrm>
          <a:off x="304800" y="1371600"/>
          <a:ext cx="8610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45692" y="6096000"/>
            <a:ext cx="8288708" cy="646331"/>
          </a:xfrm>
          <a:prstGeom prst="rect">
            <a:avLst/>
          </a:prstGeom>
          <a:noFill/>
        </p:spPr>
        <p:txBody>
          <a:bodyPr wrap="square" rtlCol="0">
            <a:spAutoFit/>
          </a:bodyPr>
          <a:lstStyle/>
          <a:p>
            <a:r>
              <a:rPr lang="en-US" dirty="0" smtClean="0"/>
              <a:t>Non-School Based Staff includes Transportation Staff, </a:t>
            </a:r>
            <a:r>
              <a:rPr lang="en-US" dirty="0"/>
              <a:t>B</a:t>
            </a:r>
            <a:r>
              <a:rPr lang="en-US" dirty="0" smtClean="0"/>
              <a:t>uilding Services Staff and Central Office Staff</a:t>
            </a:r>
            <a:endParaRPr lang="en-US" dirty="0"/>
          </a:p>
        </p:txBody>
      </p:sp>
      <p:sp>
        <p:nvSpPr>
          <p:cNvPr id="5" name="Rectangle 4"/>
          <p:cNvSpPr/>
          <p:nvPr/>
        </p:nvSpPr>
        <p:spPr>
          <a:xfrm>
            <a:off x="0" y="248335"/>
            <a:ext cx="9144000" cy="646331"/>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3600" kern="0" dirty="0" smtClean="0">
                <a:solidFill>
                  <a:prstClr val="white"/>
                </a:solidFill>
                <a:effectLst>
                  <a:outerShdw blurRad="38100" dist="38100" dir="2700000" algn="tl">
                    <a:srgbClr val="000000">
                      <a:alpha val="43137"/>
                    </a:srgbClr>
                  </a:outerShdw>
                </a:effectLst>
              </a:rPr>
              <a:t>Non-School Based Staffing per 100 Students</a:t>
            </a:r>
            <a:endParaRPr lang="en-US" sz="3600" kern="0" dirty="0" smtClean="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5628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369" y="5555534"/>
            <a:ext cx="8839200" cy="830997"/>
          </a:xfrm>
          <a:prstGeom prst="rect">
            <a:avLst/>
          </a:prstGeom>
        </p:spPr>
        <p:txBody>
          <a:bodyPr wrap="square">
            <a:spAutoFit/>
          </a:bodyPr>
          <a:lstStyle/>
          <a:p>
            <a:pPr marL="457200" indent="-228600">
              <a:spcAft>
                <a:spcPts val="400"/>
              </a:spcAft>
              <a:defRPr/>
            </a:pPr>
            <a:r>
              <a:rPr lang="en-US" sz="2400" kern="0" dirty="0">
                <a:effectLst>
                  <a:outerShdw blurRad="38100" dist="38100" dir="2700000" algn="tl">
                    <a:srgbClr val="000000">
                      <a:alpha val="43137"/>
                    </a:srgbClr>
                  </a:outerShdw>
                </a:effectLst>
              </a:rPr>
              <a:t>Despite salary increases, </a:t>
            </a:r>
            <a:r>
              <a:rPr lang="en-US" sz="2400" kern="0" dirty="0" smtClean="0">
                <a:effectLst>
                  <a:outerShdw blurRad="38100" dist="38100" dir="2700000" algn="tl">
                    <a:srgbClr val="000000">
                      <a:alpha val="43137"/>
                    </a:srgbClr>
                  </a:outerShdw>
                </a:effectLst>
              </a:rPr>
              <a:t>a teacher hired in 2009 brings home less today than when they began employment. </a:t>
            </a:r>
            <a:endParaRPr lang="en-US" sz="2400" kern="0" dirty="0">
              <a:effectLst>
                <a:outerShdw blurRad="38100" dist="38100" dir="2700000" algn="tl">
                  <a:srgbClr val="000000">
                    <a:alpha val="43137"/>
                  </a:srgbClr>
                </a:outerShdw>
              </a:effectLst>
            </a:endParaRPr>
          </a:p>
        </p:txBody>
      </p:sp>
      <p:graphicFrame>
        <p:nvGraphicFramePr>
          <p:cNvPr id="7" name="Chart 6"/>
          <p:cNvGraphicFramePr>
            <a:graphicFrameLocks/>
          </p:cNvGraphicFramePr>
          <p:nvPr>
            <p:extLst>
              <p:ext uri="{D42A27DB-BD31-4B8C-83A1-F6EECF244321}">
                <p14:modId xmlns:p14="http://schemas.microsoft.com/office/powerpoint/2010/main" val="1944646418"/>
              </p:ext>
            </p:extLst>
          </p:nvPr>
        </p:nvGraphicFramePr>
        <p:xfrm>
          <a:off x="838200" y="1066800"/>
          <a:ext cx="7823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248335"/>
            <a:ext cx="9144000" cy="646331"/>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3600" kern="0" dirty="0" smtClean="0">
                <a:solidFill>
                  <a:prstClr val="white"/>
                </a:solidFill>
                <a:effectLst>
                  <a:outerShdw blurRad="38100" dist="38100" dir="2700000" algn="tl">
                    <a:srgbClr val="000000">
                      <a:alpha val="43137"/>
                    </a:srgbClr>
                  </a:outerShdw>
                </a:effectLst>
              </a:rPr>
              <a:t>Teacher Salary</a:t>
            </a:r>
            <a:endParaRPr lang="en-US" sz="3600" kern="0" dirty="0" smtClean="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6367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extLst>
              <p:ext uri="{D42A27DB-BD31-4B8C-83A1-F6EECF244321}">
                <p14:modId xmlns:p14="http://schemas.microsoft.com/office/powerpoint/2010/main" val="56994972"/>
              </p:ext>
            </p:extLst>
          </p:nvPr>
        </p:nvGraphicFramePr>
        <p:xfrm>
          <a:off x="0" y="1143000"/>
          <a:ext cx="80772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304800" y="6096000"/>
            <a:ext cx="8305800" cy="646331"/>
          </a:xfrm>
          <a:prstGeom prst="rect">
            <a:avLst/>
          </a:prstGeom>
          <a:noFill/>
        </p:spPr>
        <p:txBody>
          <a:bodyPr wrap="square" rtlCol="0">
            <a:spAutoFit/>
          </a:bodyPr>
          <a:lstStyle/>
          <a:p>
            <a:r>
              <a:rPr lang="en-US" dirty="0" smtClean="0"/>
              <a:t>Percentages indicate variance between projected and actual</a:t>
            </a:r>
          </a:p>
          <a:p>
            <a:r>
              <a:rPr lang="en-US" i="1" dirty="0" smtClean="0"/>
              <a:t>Raw numbers indicate projected budget to budget increases over the next five years</a:t>
            </a:r>
            <a:endParaRPr lang="en-US" i="1" dirty="0"/>
          </a:p>
        </p:txBody>
      </p:sp>
      <p:sp>
        <p:nvSpPr>
          <p:cNvPr id="8" name="Rectangle 7"/>
          <p:cNvSpPr/>
          <p:nvPr/>
        </p:nvSpPr>
        <p:spPr>
          <a:xfrm>
            <a:off x="0" y="279111"/>
            <a:ext cx="9144000" cy="584775"/>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3200" b="1" dirty="0" smtClean="0">
                <a:solidFill>
                  <a:schemeClr val="bg1"/>
                </a:solidFill>
              </a:rPr>
              <a:t>Enrollment Growth</a:t>
            </a:r>
          </a:p>
        </p:txBody>
      </p:sp>
    </p:spTree>
    <p:extLst>
      <p:ext uri="{BB962C8B-B14F-4D97-AF65-F5344CB8AC3E}">
        <p14:creationId xmlns:p14="http://schemas.microsoft.com/office/powerpoint/2010/main" val="320477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27462754"/>
              </p:ext>
            </p:extLst>
          </p:nvPr>
        </p:nvGraphicFramePr>
        <p:xfrm>
          <a:off x="457200" y="1066800"/>
          <a:ext cx="8229600" cy="5181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04800" y="6280666"/>
            <a:ext cx="8305800" cy="369332"/>
          </a:xfrm>
          <a:prstGeom prst="rect">
            <a:avLst/>
          </a:prstGeom>
          <a:noFill/>
        </p:spPr>
        <p:txBody>
          <a:bodyPr wrap="square" rtlCol="0">
            <a:spAutoFit/>
          </a:bodyPr>
          <a:lstStyle/>
          <a:p>
            <a:r>
              <a:rPr lang="en-US" dirty="0" smtClean="0"/>
              <a:t>Percentages indicate growth in F/R lunch numbers from year to year</a:t>
            </a:r>
          </a:p>
        </p:txBody>
      </p:sp>
      <p:sp>
        <p:nvSpPr>
          <p:cNvPr id="6" name="Rectangle 5"/>
          <p:cNvSpPr/>
          <p:nvPr/>
        </p:nvSpPr>
        <p:spPr>
          <a:xfrm>
            <a:off x="0" y="63667"/>
            <a:ext cx="9144000" cy="1015663"/>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3200" b="1" dirty="0">
                <a:solidFill>
                  <a:schemeClr val="bg1"/>
                </a:solidFill>
              </a:rPr>
              <a:t>Free/Reduced Lunch Student Increases Over Time </a:t>
            </a:r>
            <a:r>
              <a:rPr lang="en-US" sz="2800" b="1" dirty="0">
                <a:solidFill>
                  <a:schemeClr val="bg1"/>
                </a:solidFill>
              </a:rPr>
              <a:t>(Economic Need)</a:t>
            </a:r>
            <a:endParaRPr lang="en-US" sz="3200" dirty="0">
              <a:solidFill>
                <a:schemeClr val="bg1"/>
              </a:solidFill>
            </a:endParaRPr>
          </a:p>
        </p:txBody>
      </p:sp>
    </p:spTree>
    <p:extLst>
      <p:ext uri="{BB962C8B-B14F-4D97-AF65-F5344CB8AC3E}">
        <p14:creationId xmlns:p14="http://schemas.microsoft.com/office/powerpoint/2010/main" val="393277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2319222389"/>
              </p:ext>
            </p:extLst>
          </p:nvPr>
        </p:nvGraphicFramePr>
        <p:xfrm>
          <a:off x="0" y="1219200"/>
          <a:ext cx="80772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04800" y="6280666"/>
            <a:ext cx="8305800" cy="369332"/>
          </a:xfrm>
          <a:prstGeom prst="rect">
            <a:avLst/>
          </a:prstGeom>
          <a:noFill/>
        </p:spPr>
        <p:txBody>
          <a:bodyPr wrap="square" rtlCol="0">
            <a:spAutoFit/>
          </a:bodyPr>
          <a:lstStyle/>
          <a:p>
            <a:r>
              <a:rPr lang="en-US" dirty="0" smtClean="0"/>
              <a:t>Percentages indicate growth in ESOL numbers from year to year</a:t>
            </a:r>
          </a:p>
        </p:txBody>
      </p:sp>
      <p:sp>
        <p:nvSpPr>
          <p:cNvPr id="7" name="Rectangle 6"/>
          <p:cNvSpPr/>
          <p:nvPr/>
        </p:nvSpPr>
        <p:spPr>
          <a:xfrm>
            <a:off x="0" y="32890"/>
            <a:ext cx="9144000" cy="1077218"/>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3200" b="1" dirty="0">
                <a:solidFill>
                  <a:schemeClr val="bg1"/>
                </a:solidFill>
              </a:rPr>
              <a:t>English as a Second or Other Language (ESOL) Student Increases Over Time </a:t>
            </a:r>
            <a:endParaRPr lang="en-US" sz="3200" dirty="0">
              <a:solidFill>
                <a:schemeClr val="bg1"/>
              </a:solidFill>
            </a:endParaRPr>
          </a:p>
        </p:txBody>
      </p:sp>
    </p:spTree>
    <p:extLst>
      <p:ext uri="{BB962C8B-B14F-4D97-AF65-F5344CB8AC3E}">
        <p14:creationId xmlns:p14="http://schemas.microsoft.com/office/powerpoint/2010/main" val="3611107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389030265"/>
              </p:ext>
            </p:extLst>
          </p:nvPr>
        </p:nvGraphicFramePr>
        <p:xfrm>
          <a:off x="609600" y="355270"/>
          <a:ext cx="8062913" cy="5638800"/>
        </p:xfrm>
        <a:graphic>
          <a:graphicData uri="http://schemas.openxmlformats.org/drawingml/2006/chart">
            <c:chart xmlns:c="http://schemas.openxmlformats.org/drawingml/2006/chart" xmlns:r="http://schemas.openxmlformats.org/officeDocument/2006/relationships" r:id="rId3"/>
          </a:graphicData>
        </a:graphic>
      </p:graphicFrame>
      <p:sp>
        <p:nvSpPr>
          <p:cNvPr id="12291" name="Rectangle 4"/>
          <p:cNvSpPr>
            <a:spLocks noChangeArrowheads="1"/>
          </p:cNvSpPr>
          <p:nvPr/>
        </p:nvSpPr>
        <p:spPr bwMode="auto">
          <a:xfrm>
            <a:off x="838200" y="6019800"/>
            <a:ext cx="7391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00">
                <a:latin typeface="Calibri" pitchFamily="34" charset="0"/>
              </a:rPr>
              <a:t>Includes GF, lottery profits, miscellaneous NGF, and state appropriated federal stimulus funds </a:t>
            </a:r>
            <a:r>
              <a:rPr lang="en-US" altLang="en-US" sz="1200" i="1">
                <a:latin typeface="Calibri" pitchFamily="34" charset="0"/>
              </a:rPr>
              <a:t>adjusted by the CPI</a:t>
            </a:r>
          </a:p>
        </p:txBody>
      </p:sp>
      <p:sp>
        <p:nvSpPr>
          <p:cNvPr id="12292" name="TextBox 5"/>
          <p:cNvSpPr txBox="1">
            <a:spLocks noChangeArrowheads="1"/>
          </p:cNvSpPr>
          <p:nvPr/>
        </p:nvSpPr>
        <p:spPr bwMode="auto">
          <a:xfrm>
            <a:off x="963613" y="6335713"/>
            <a:ext cx="64103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600" i="1"/>
              <a:t>Source: Fiscal Analytics, Ltd.’s Presentation to TJPDC October 2014 </a:t>
            </a:r>
          </a:p>
        </p:txBody>
      </p:sp>
      <p:sp>
        <p:nvSpPr>
          <p:cNvPr id="5" name="Rectangle 4"/>
          <p:cNvSpPr/>
          <p:nvPr/>
        </p:nvSpPr>
        <p:spPr>
          <a:xfrm>
            <a:off x="540543" y="228600"/>
            <a:ext cx="8062913" cy="523220"/>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sz="2000" b="1" i="0" u="none" strike="noStrike" kern="1200" baseline="0">
                <a:solidFill>
                  <a:prstClr val="black"/>
                </a:solidFill>
                <a:latin typeface="Times New Roman" pitchFamily="18" charset="0"/>
                <a:ea typeface="+mn-ea"/>
                <a:cs typeface="Times New Roman" pitchFamily="18" charset="0"/>
              </a:defRPr>
            </a:pPr>
            <a:r>
              <a:rPr lang="en-US" sz="2800" b="1" dirty="0">
                <a:solidFill>
                  <a:schemeClr val="bg1"/>
                </a:solidFill>
                <a:latin typeface="Calibri" pitchFamily="34" charset="0"/>
                <a:cs typeface="Calibri" pitchFamily="34" charset="0"/>
              </a:rPr>
              <a:t>Inflation-Adjusted State Per Pupil K-12 Funding</a:t>
            </a:r>
          </a:p>
        </p:txBody>
      </p:sp>
    </p:spTree>
    <p:extLst>
      <p:ext uri="{BB962C8B-B14F-4D97-AF65-F5344CB8AC3E}">
        <p14:creationId xmlns:p14="http://schemas.microsoft.com/office/powerpoint/2010/main" val="346663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28600"/>
            <a:ext cx="9144000" cy="685800"/>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4000" kern="0" dirty="0" smtClean="0">
                <a:solidFill>
                  <a:prstClr val="white"/>
                </a:solidFill>
                <a:effectLst>
                  <a:outerShdw blurRad="38100" dist="38100" dir="2700000" algn="tl">
                    <a:srgbClr val="000000">
                      <a:alpha val="43137"/>
                    </a:srgbClr>
                  </a:outerShdw>
                </a:effectLst>
              </a:rPr>
              <a:t>State Aid (in millions)</a:t>
            </a:r>
          </a:p>
        </p:txBody>
      </p:sp>
      <p:sp>
        <p:nvSpPr>
          <p:cNvPr id="5" name="Rectangle 4"/>
          <p:cNvSpPr/>
          <p:nvPr/>
        </p:nvSpPr>
        <p:spPr>
          <a:xfrm>
            <a:off x="228600" y="5120640"/>
            <a:ext cx="8686800" cy="1631216"/>
          </a:xfrm>
          <a:prstGeom prst="rect">
            <a:avLst/>
          </a:prstGeom>
        </p:spPr>
        <p:txBody>
          <a:bodyPr wrap="square">
            <a:spAutoFit/>
          </a:bodyPr>
          <a:lstStyle/>
          <a:p>
            <a:pPr algn="r"/>
            <a:r>
              <a:rPr lang="en-US" sz="2800" dirty="0">
                <a:solidFill>
                  <a:prstClr val="black"/>
                </a:solidFill>
              </a:rPr>
              <a:t>If per pupil state funding in 2008-09 had remained constant, </a:t>
            </a:r>
            <a:r>
              <a:rPr lang="en-US" sz="2800" dirty="0" smtClean="0">
                <a:solidFill>
                  <a:prstClr val="black"/>
                </a:solidFill>
              </a:rPr>
              <a:t>our state </a:t>
            </a:r>
            <a:r>
              <a:rPr lang="en-US" sz="2800" dirty="0">
                <a:solidFill>
                  <a:prstClr val="black"/>
                </a:solidFill>
              </a:rPr>
              <a:t>funding in 2014-15 would be </a:t>
            </a:r>
            <a:r>
              <a:rPr lang="en-US" sz="2800" dirty="0" smtClean="0">
                <a:solidFill>
                  <a:prstClr val="black"/>
                </a:solidFill>
              </a:rPr>
              <a:t/>
            </a:r>
            <a:br>
              <a:rPr lang="en-US" sz="2800" dirty="0" smtClean="0">
                <a:solidFill>
                  <a:prstClr val="black"/>
                </a:solidFill>
              </a:rPr>
            </a:br>
            <a:r>
              <a:rPr lang="en-US" sz="4000" dirty="0" smtClean="0">
                <a:solidFill>
                  <a:schemeClr val="accent1"/>
                </a:solidFill>
              </a:rPr>
              <a:t>$</a:t>
            </a:r>
            <a:r>
              <a:rPr lang="en-US" sz="4000" dirty="0">
                <a:solidFill>
                  <a:schemeClr val="accent1"/>
                </a:solidFill>
              </a:rPr>
              <a:t>3.8 million greater</a:t>
            </a:r>
            <a:r>
              <a:rPr lang="en-US" sz="2800" dirty="0">
                <a:solidFill>
                  <a:prstClr val="black"/>
                </a:solidFill>
              </a:rPr>
              <a:t>.</a:t>
            </a:r>
          </a:p>
        </p:txBody>
      </p:sp>
      <p:graphicFrame>
        <p:nvGraphicFramePr>
          <p:cNvPr id="9" name="Chart 8"/>
          <p:cNvGraphicFramePr/>
          <p:nvPr>
            <p:extLst>
              <p:ext uri="{D42A27DB-BD31-4B8C-83A1-F6EECF244321}">
                <p14:modId xmlns:p14="http://schemas.microsoft.com/office/powerpoint/2010/main" val="658916581"/>
              </p:ext>
            </p:extLst>
          </p:nvPr>
        </p:nvGraphicFramePr>
        <p:xfrm>
          <a:off x="228600" y="1097280"/>
          <a:ext cx="8686800" cy="3931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5803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391653836"/>
              </p:ext>
            </p:extLst>
          </p:nvPr>
        </p:nvGraphicFramePr>
        <p:xfrm>
          <a:off x="457200" y="1828800"/>
          <a:ext cx="82296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0" y="248334"/>
            <a:ext cx="9144000" cy="646331"/>
          </a:xfrm>
          <a:prstGeom prst="rect">
            <a:avLst/>
          </a:prstGeom>
          <a:ln/>
        </p:spPr>
        <p:style>
          <a:lnRef idx="1">
            <a:schemeClr val="accent5"/>
          </a:lnRef>
          <a:fillRef idx="3">
            <a:schemeClr val="accent5"/>
          </a:fillRef>
          <a:effectRef idx="2">
            <a:schemeClr val="accent5"/>
          </a:effectRef>
          <a:fontRef idx="minor">
            <a:schemeClr val="lt1"/>
          </a:fontRef>
        </p:style>
        <p:txBody>
          <a:bodyPr wrap="square" anchor="ctr" anchorCtr="0">
            <a:spAutoFit/>
          </a:bodyPr>
          <a:lstStyle/>
          <a:p>
            <a:pPr marL="457200">
              <a:spcAft>
                <a:spcPts val="400"/>
              </a:spcAft>
            </a:pPr>
            <a:r>
              <a:rPr lang="en-US" sz="3600" dirty="0" smtClean="0">
                <a:solidFill>
                  <a:prstClr val="white"/>
                </a:solidFill>
                <a:effectLst>
                  <a:outerShdw blurRad="38100" dist="38100" dir="2700000" algn="tl">
                    <a:srgbClr val="000000">
                      <a:alpha val="43137"/>
                    </a:srgbClr>
                  </a:outerShdw>
                </a:effectLst>
              </a:rPr>
              <a:t>Mandated VRS Contribution* (in millions)</a:t>
            </a:r>
          </a:p>
        </p:txBody>
      </p:sp>
      <p:sp>
        <p:nvSpPr>
          <p:cNvPr id="12" name="Right Arrow 11"/>
          <p:cNvSpPr/>
          <p:nvPr/>
        </p:nvSpPr>
        <p:spPr>
          <a:xfrm>
            <a:off x="652268" y="1145689"/>
            <a:ext cx="7836412" cy="914400"/>
          </a:xfrm>
          <a:prstGeom prst="rightArrow">
            <a:avLst/>
          </a:prstGeom>
          <a:solidFill>
            <a:srgbClr val="C0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solidFill>
                  <a:schemeClr val="bg1"/>
                </a:solidFill>
                <a:effectLst>
                  <a:outerShdw blurRad="38100" dist="38100" dir="2700000" algn="tl">
                    <a:srgbClr val="000000">
                      <a:alpha val="43137"/>
                    </a:srgbClr>
                  </a:outerShdw>
                </a:effectLst>
              </a:rPr>
              <a:t>83% Increase ($8 million)</a:t>
            </a:r>
            <a:endParaRPr lang="en-US" sz="2800" dirty="0">
              <a:solidFill>
                <a:schemeClr val="bg1"/>
              </a:solidFill>
              <a:effectLst>
                <a:outerShdw blurRad="38100" dist="38100" dir="2700000" algn="tl">
                  <a:srgbClr val="000000">
                    <a:alpha val="43137"/>
                  </a:srgbClr>
                </a:outerShdw>
              </a:effectLst>
            </a:endParaRPr>
          </a:p>
        </p:txBody>
      </p:sp>
      <p:sp>
        <p:nvSpPr>
          <p:cNvPr id="7" name="Rectangle 6"/>
          <p:cNvSpPr/>
          <p:nvPr/>
        </p:nvSpPr>
        <p:spPr>
          <a:xfrm>
            <a:off x="457200" y="6301855"/>
            <a:ext cx="8229600" cy="346249"/>
          </a:xfrm>
          <a:prstGeom prst="rect">
            <a:avLst/>
          </a:prstGeom>
        </p:spPr>
        <p:txBody>
          <a:bodyPr wrap="square">
            <a:spAutoFit/>
          </a:bodyPr>
          <a:lstStyle/>
          <a:p>
            <a:r>
              <a:rPr lang="en-US" sz="1650" i="1" kern="1000" dirty="0" smtClean="0">
                <a:solidFill>
                  <a:schemeClr val="tx1">
                    <a:lumMod val="50000"/>
                    <a:lumOff val="50000"/>
                  </a:schemeClr>
                </a:solidFill>
                <a:ea typeface="Cambria"/>
                <a:cs typeface="Times New Roman"/>
              </a:rPr>
              <a:t>*includes 5% </a:t>
            </a:r>
            <a:r>
              <a:rPr lang="en-US" sz="1650" i="1" kern="1000" dirty="0">
                <a:solidFill>
                  <a:schemeClr val="tx1">
                    <a:lumMod val="50000"/>
                    <a:lumOff val="50000"/>
                  </a:schemeClr>
                </a:solidFill>
                <a:ea typeface="Cambria"/>
                <a:cs typeface="Times New Roman"/>
              </a:rPr>
              <a:t>employee </a:t>
            </a:r>
            <a:r>
              <a:rPr lang="en-US" sz="1650" i="1" kern="1000" dirty="0" smtClean="0">
                <a:solidFill>
                  <a:schemeClr val="tx1">
                    <a:lumMod val="50000"/>
                    <a:lumOff val="50000"/>
                  </a:schemeClr>
                </a:solidFill>
                <a:ea typeface="Cambria"/>
                <a:cs typeface="Times New Roman"/>
              </a:rPr>
              <a:t>contribution, which the division was required to offset with </a:t>
            </a:r>
            <a:r>
              <a:rPr lang="en-US" sz="1650" i="1" kern="1000" dirty="0">
                <a:solidFill>
                  <a:schemeClr val="tx1">
                    <a:lumMod val="50000"/>
                    <a:lumOff val="50000"/>
                  </a:schemeClr>
                </a:solidFill>
                <a:ea typeface="Cambria"/>
                <a:cs typeface="Times New Roman"/>
              </a:rPr>
              <a:t>a pay </a:t>
            </a:r>
            <a:r>
              <a:rPr lang="en-US" sz="1650" i="1" kern="1000" dirty="0" smtClean="0">
                <a:solidFill>
                  <a:schemeClr val="tx1">
                    <a:lumMod val="50000"/>
                    <a:lumOff val="50000"/>
                  </a:schemeClr>
                </a:solidFill>
                <a:ea typeface="Cambria"/>
                <a:cs typeface="Times New Roman"/>
              </a:rPr>
              <a:t>raise</a:t>
            </a:r>
            <a:endParaRPr lang="en-US" sz="1650" i="1" dirty="0">
              <a:solidFill>
                <a:schemeClr val="tx1">
                  <a:lumMod val="50000"/>
                  <a:lumOff val="50000"/>
                </a:schemeClr>
              </a:solidFill>
            </a:endParaRPr>
          </a:p>
        </p:txBody>
      </p:sp>
    </p:spTree>
    <p:extLst>
      <p:ext uri="{BB962C8B-B14F-4D97-AF65-F5344CB8AC3E}">
        <p14:creationId xmlns:p14="http://schemas.microsoft.com/office/powerpoint/2010/main" val="74091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Current: .6502</a:t>
            </a:r>
          </a:p>
          <a:p>
            <a:r>
              <a:rPr lang="en-US" dirty="0" smtClean="0"/>
              <a:t>Adjusted: .6107</a:t>
            </a:r>
          </a:p>
          <a:p>
            <a:r>
              <a:rPr lang="en-US" dirty="0" smtClean="0"/>
              <a:t>If our composite index calculation reflected the land use taxation value of real property,  additional state aid to ACPS would be approximately </a:t>
            </a:r>
            <a:r>
              <a:rPr lang="en-US" b="1" dirty="0" smtClean="0"/>
              <a:t>$2.9 </a:t>
            </a:r>
            <a:r>
              <a:rPr lang="en-US" b="1" dirty="0" smtClean="0"/>
              <a:t>million dollars</a:t>
            </a:r>
            <a:r>
              <a:rPr lang="en-US" dirty="0" smtClean="0"/>
              <a:t> each year. </a:t>
            </a:r>
            <a:endParaRPr lang="en-US" dirty="0" smtClean="0"/>
          </a:p>
          <a:p>
            <a:endParaRPr lang="en-US" dirty="0"/>
          </a:p>
        </p:txBody>
      </p:sp>
      <p:sp>
        <p:nvSpPr>
          <p:cNvPr id="4" name="Rectangle 3"/>
          <p:cNvSpPr/>
          <p:nvPr/>
        </p:nvSpPr>
        <p:spPr>
          <a:xfrm>
            <a:off x="0" y="217557"/>
            <a:ext cx="9144000" cy="707886"/>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4000" kern="0" dirty="0" smtClean="0">
                <a:solidFill>
                  <a:prstClr val="white"/>
                </a:solidFill>
                <a:effectLst>
                  <a:outerShdw blurRad="38100" dist="38100" dir="2700000" algn="tl">
                    <a:srgbClr val="000000">
                      <a:alpha val="43137"/>
                    </a:srgbClr>
                  </a:outerShdw>
                </a:effectLst>
              </a:rPr>
              <a:t>Composite Index: Land Use Valuation</a:t>
            </a:r>
            <a:endParaRPr lang="en-US" sz="4000" kern="0" dirty="0" smtClean="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894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5"/>
          <p:cNvSpPr txBox="1">
            <a:spLocks noChangeArrowheads="1"/>
          </p:cNvSpPr>
          <p:nvPr/>
        </p:nvSpPr>
        <p:spPr bwMode="auto">
          <a:xfrm>
            <a:off x="284774" y="228600"/>
            <a:ext cx="850777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defRPr sz="1800" b="1" i="0" u="none" strike="noStrike" kern="1200" baseline="0">
                <a:solidFill>
                  <a:prstClr val="black"/>
                </a:solidFill>
                <a:latin typeface="+mn-lt"/>
                <a:ea typeface="+mn-ea"/>
                <a:cs typeface="+mn-cs"/>
              </a:defRPr>
            </a:pPr>
            <a:r>
              <a:rPr lang="en-US" sz="4000" b="1" dirty="0">
                <a:solidFill>
                  <a:prstClr val="black"/>
                </a:solidFill>
              </a:rPr>
              <a:t>School-Based Staffing per 100 Students</a:t>
            </a:r>
          </a:p>
        </p:txBody>
      </p:sp>
      <p:graphicFrame>
        <p:nvGraphicFramePr>
          <p:cNvPr id="5" name="Chart 4"/>
          <p:cNvGraphicFramePr>
            <a:graphicFrameLocks/>
          </p:cNvGraphicFramePr>
          <p:nvPr>
            <p:extLst>
              <p:ext uri="{D42A27DB-BD31-4B8C-83A1-F6EECF244321}">
                <p14:modId xmlns:p14="http://schemas.microsoft.com/office/powerpoint/2010/main" val="3342441371"/>
              </p:ext>
            </p:extLst>
          </p:nvPr>
        </p:nvGraphicFramePr>
        <p:xfrm>
          <a:off x="284774" y="1066800"/>
          <a:ext cx="8630626"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45692" y="6096000"/>
            <a:ext cx="8288708" cy="369332"/>
          </a:xfrm>
          <a:prstGeom prst="rect">
            <a:avLst/>
          </a:prstGeom>
          <a:noFill/>
        </p:spPr>
        <p:txBody>
          <a:bodyPr wrap="square" rtlCol="0">
            <a:spAutoFit/>
          </a:bodyPr>
          <a:lstStyle/>
          <a:p>
            <a:r>
              <a:rPr lang="en-US" dirty="0" smtClean="0"/>
              <a:t>School Based Staffing includes all positions based at a school directly serving students</a:t>
            </a:r>
            <a:endParaRPr lang="en-US" dirty="0"/>
          </a:p>
        </p:txBody>
      </p:sp>
      <p:sp>
        <p:nvSpPr>
          <p:cNvPr id="6" name="Rectangle 5"/>
          <p:cNvSpPr/>
          <p:nvPr/>
        </p:nvSpPr>
        <p:spPr>
          <a:xfrm>
            <a:off x="0" y="217557"/>
            <a:ext cx="9144000" cy="707886"/>
          </a:xfrm>
          <a:prstGeom prst="rect">
            <a:avLst/>
          </a:prstGeom>
          <a:ln/>
        </p:spPr>
        <p:style>
          <a:lnRef idx="1">
            <a:schemeClr val="accent1"/>
          </a:lnRef>
          <a:fillRef idx="3">
            <a:schemeClr val="accent1"/>
          </a:fillRef>
          <a:effectRef idx="2">
            <a:schemeClr val="accent1"/>
          </a:effectRef>
          <a:fontRef idx="minor">
            <a:schemeClr val="lt1"/>
          </a:fontRef>
        </p:style>
        <p:txBody>
          <a:bodyPr wrap="square" anchor="ctr" anchorCtr="0">
            <a:spAutoFit/>
          </a:bodyPr>
          <a:lstStyle/>
          <a:p>
            <a:pPr marL="457200" indent="-228600">
              <a:spcAft>
                <a:spcPts val="400"/>
              </a:spcAft>
              <a:defRPr/>
            </a:pPr>
            <a:r>
              <a:rPr lang="en-US" sz="4000" kern="0" dirty="0" smtClean="0">
                <a:solidFill>
                  <a:prstClr val="white"/>
                </a:solidFill>
                <a:effectLst>
                  <a:outerShdw blurRad="38100" dist="38100" dir="2700000" algn="tl">
                    <a:srgbClr val="000000">
                      <a:alpha val="43137"/>
                    </a:srgbClr>
                  </a:outerShdw>
                </a:effectLst>
              </a:rPr>
              <a:t>School Based Staffing per 100 Students</a:t>
            </a:r>
            <a:endParaRPr lang="en-US" sz="4000" kern="0" dirty="0" smtClean="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3566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8&quot; unique_id=&quot;75646&quot;&gt;&lt;/object&gt;&lt;object type=&quot;2&quot; unique_id=&quot;75647&quot;&gt;&lt;object type=&quot;3&quot; unique_id=&quot;80691&quot;&gt;&lt;property id=&quot;20148&quot; value=&quot;5&quot;/&gt;&lt;property id=&quot;20300&quot; value=&quot;Slide 1&quot;/&gt;&lt;property id=&quot;20307&quot; value=&quot;330&quot;/&gt;&lt;/object&gt;&lt;object type=&quot;3&quot; unique_id=&quot;81081&quot;&gt;&lt;property id=&quot;20148&quot; value=&quot;5&quot;/&gt;&lt;property id=&quot;20300&quot; value=&quot;Slide 6&quot;/&gt;&lt;property id=&quot;20307&quot; value=&quot;340&quot;/&gt;&lt;/object&gt;&lt;object type=&quot;3&quot; unique_id=&quot;81352&quot;&gt;&lt;property id=&quot;20148&quot; value=&quot;5&quot;/&gt;&lt;property id=&quot;20300&quot; value=&quot;Slide 2&quot;/&gt;&lt;property id=&quot;20307&quot; value=&quot;349&quot;/&gt;&lt;/object&gt;&lt;object type=&quot;3&quot; unique_id=&quot;81353&quot;&gt;&lt;property id=&quot;20148&quot; value=&quot;5&quot;/&gt;&lt;property id=&quot;20300&quot; value=&quot;Slide 5&quot;/&gt;&lt;property id=&quot;20307&quot; value=&quot;346&quot;/&gt;&lt;/object&gt;&lt;object type=&quot;3&quot; unique_id=&quot;81476&quot;&gt;&lt;property id=&quot;20148&quot; value=&quot;5&quot;/&gt;&lt;property id=&quot;20300&quot; value=&quot;Slide 3&quot;/&gt;&lt;property id=&quot;20307&quot; value=&quot;352&quot;/&gt;&lt;/object&gt;&lt;object type=&quot;3&quot; unique_id=&quot;81477&quot;&gt;&lt;property id=&quot;20148&quot; value=&quot;5&quot;/&gt;&lt;property id=&quot;20300&quot; value=&quot;Slide 4&quot;/&gt;&lt;property id=&quot;20307&quot; value=&quot;353&quot;/&gt;&lt;/object&gt;&lt;object type=&quot;3&quot; unique_id=&quot;81478&quot;&gt;&lt;property id=&quot;20148&quot; value=&quot;5&quot;/&gt;&lt;property id=&quot;20300&quot; value=&quot;Slide 8&quot;/&gt;&lt;property id=&quot;20307&quot; value=&quot;350&quot;/&gt;&lt;/object&gt;&lt;object type=&quot;3&quot; unique_id=&quot;81635&quot;&gt;&lt;property id=&quot;20148&quot; value=&quot;5&quot;/&gt;&lt;property id=&quot;20300&quot; value=&quot;Slide 9&quot;/&gt;&lt;property id=&quot;20307&quot; value=&quot;357&quot;/&gt;&lt;/object&gt;&lt;object type=&quot;3&quot; unique_id=&quot;81636&quot;&gt;&lt;property id=&quot;20148&quot; value=&quot;5&quot;/&gt;&lt;property id=&quot;20300&quot; value=&quot;Slide 10&quot;/&gt;&lt;property id=&quot;20307&quot; value=&quot;359&quot;/&gt;&lt;/object&gt;&lt;object type=&quot;3&quot; unique_id=&quot;81714&quot;&gt;&lt;property id=&quot;20148&quot; value=&quot;5&quot;/&gt;&lt;property id=&quot;20300&quot; value=&quot;Slide 7&quot;/&gt;&lt;property id=&quot;20307&quot; value=&quot;360&quot;/&gt;&lt;/object&gt;&lt;object type=&quot;3&quot; unique_id=&quot;81754&quot;&gt;&lt;property id=&quot;20148&quot; value=&quot;5&quot;/&gt;&lt;property id=&quot;20300&quot; value=&quot;Slide 11&quot;/&gt;&lt;property id=&quot;20307&quot; value=&quot;361&quot;/&gt;&lt;/object&gt;&lt;/object&gt;&lt;/object&gt;&lt;/database&gt;"/>
  <p:tag name="SECTOMILLISECCONVERTED" val="1"/>
</p:tagLst>
</file>

<file path=ppt/theme/_rels/themeOverride1.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spcAft>
            <a:spcPts val="1800"/>
          </a:spcAft>
          <a:defRPr sz="3200" dirty="0" smtClean="0">
            <a:solidFill>
              <a:schemeClr val="accent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Override>
</file>

<file path=docProps/app.xml><?xml version="1.0" encoding="utf-8"?>
<Properties xmlns="http://schemas.openxmlformats.org/officeDocument/2006/extended-properties" xmlns:vt="http://schemas.openxmlformats.org/officeDocument/2006/docPropsVTypes">
  <TotalTime>9862</TotalTime>
  <Words>714</Words>
  <Application>Microsoft Office PowerPoint</Application>
  <PresentationFormat>On-screen Show (4:3)</PresentationFormat>
  <Paragraphs>85</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acps</dc:creator>
  <cp:lastModifiedBy>acps</cp:lastModifiedBy>
  <cp:revision>193</cp:revision>
  <cp:lastPrinted>2014-12-04T14:54:36Z</cp:lastPrinted>
  <dcterms:created xsi:type="dcterms:W3CDTF">2014-05-05T19:29:43Z</dcterms:created>
  <dcterms:modified xsi:type="dcterms:W3CDTF">2014-12-04T15:03:41Z</dcterms:modified>
</cp:coreProperties>
</file>